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7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0" r:id="rId2"/>
  </p:sldMasterIdLst>
  <p:notesMasterIdLst>
    <p:notesMasterId r:id="rId32"/>
  </p:notesMasterIdLst>
  <p:sldIdLst>
    <p:sldId id="256" r:id="rId3"/>
    <p:sldId id="257" r:id="rId4"/>
    <p:sldId id="270" r:id="rId5"/>
    <p:sldId id="258" r:id="rId6"/>
    <p:sldId id="259" r:id="rId7"/>
    <p:sldId id="261" r:id="rId8"/>
    <p:sldId id="262" r:id="rId9"/>
    <p:sldId id="271" r:id="rId10"/>
    <p:sldId id="275" r:id="rId11"/>
    <p:sldId id="276" r:id="rId12"/>
    <p:sldId id="277" r:id="rId13"/>
    <p:sldId id="272" r:id="rId14"/>
    <p:sldId id="278" r:id="rId15"/>
    <p:sldId id="279" r:id="rId16"/>
    <p:sldId id="292" r:id="rId17"/>
    <p:sldId id="293" r:id="rId18"/>
    <p:sldId id="286" r:id="rId19"/>
    <p:sldId id="287" r:id="rId20"/>
    <p:sldId id="290" r:id="rId21"/>
    <p:sldId id="291" r:id="rId22"/>
    <p:sldId id="285" r:id="rId23"/>
    <p:sldId id="273" r:id="rId24"/>
    <p:sldId id="280" r:id="rId25"/>
    <p:sldId id="283" r:id="rId26"/>
    <p:sldId id="282" r:id="rId27"/>
    <p:sldId id="284" r:id="rId28"/>
    <p:sldId id="281" r:id="rId29"/>
    <p:sldId id="274" r:id="rId30"/>
    <p:sldId id="269" r:id="rId31"/>
  </p:sldIdLst>
  <p:sldSz cx="9144000" cy="6858000" type="screen4x3"/>
  <p:notesSz cx="6858000" cy="9144000"/>
  <p:defaultTextStyle>
    <a:defPPr>
      <a:defRPr lang="en-US"/>
    </a:defPPr>
    <a:lvl1pPr marL="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514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A3CB908-4E83-401D-B219-F4C5F1A096A6}" type="doc">
      <dgm:prSet loTypeId="urn:microsoft.com/office/officeart/2011/layout/Tab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41B7CCCC-9E6A-416A-B180-DF477071D6DD}">
      <dgm:prSet phldrT="[文字]"/>
      <dgm:spPr/>
      <dgm:t>
        <a:bodyPr/>
        <a:lstStyle/>
        <a:p>
          <a:r>
            <a:rPr lang="en-US" altLang="zh-TW" dirty="0" smtClean="0"/>
            <a:t>Challenge1</a:t>
          </a:r>
          <a:endParaRPr lang="zh-TW" altLang="en-US" dirty="0"/>
        </a:p>
      </dgm:t>
    </dgm:pt>
    <dgm:pt modelId="{B1749160-00B2-4B12-A3FE-2EC1190ED627}" type="parTrans" cxnId="{F964209D-BAFE-4E3F-BA3D-AF88358B4FEF}">
      <dgm:prSet/>
      <dgm:spPr/>
      <dgm:t>
        <a:bodyPr/>
        <a:lstStyle/>
        <a:p>
          <a:endParaRPr lang="zh-TW" altLang="en-US"/>
        </a:p>
      </dgm:t>
    </dgm:pt>
    <dgm:pt modelId="{FBF6E143-7DA8-41D4-9CF5-67EE902D36BC}" type="sibTrans" cxnId="{F964209D-BAFE-4E3F-BA3D-AF88358B4FEF}">
      <dgm:prSet/>
      <dgm:spPr/>
      <dgm:t>
        <a:bodyPr/>
        <a:lstStyle/>
        <a:p>
          <a:endParaRPr lang="zh-TW" altLang="en-US"/>
        </a:p>
      </dgm:t>
    </dgm:pt>
    <dgm:pt modelId="{20268F0C-F731-4833-B548-1BCF6F41398E}">
      <dgm:prSet phldrT="[文字]"/>
      <dgm:spPr/>
      <dgm:t>
        <a:bodyPr/>
        <a:lstStyle/>
        <a:p>
          <a:r>
            <a:rPr lang="en-US" altLang="en-US" dirty="0" smtClean="0"/>
            <a:t>Generating Intuitive Rules</a:t>
          </a:r>
          <a:endParaRPr lang="zh-TW" altLang="en-US" dirty="0"/>
        </a:p>
      </dgm:t>
    </dgm:pt>
    <dgm:pt modelId="{3F6B5088-F1A8-4CD4-BF17-C4BE0ED7A1E3}" type="parTrans" cxnId="{699528AA-ABD1-4DED-96CC-211F7F5483C7}">
      <dgm:prSet/>
      <dgm:spPr/>
      <dgm:t>
        <a:bodyPr/>
        <a:lstStyle/>
        <a:p>
          <a:endParaRPr lang="zh-TW" altLang="en-US"/>
        </a:p>
      </dgm:t>
    </dgm:pt>
    <dgm:pt modelId="{3BEBA838-0CFD-4817-9C35-EE587B496582}" type="sibTrans" cxnId="{699528AA-ABD1-4DED-96CC-211F7F5483C7}">
      <dgm:prSet/>
      <dgm:spPr/>
      <dgm:t>
        <a:bodyPr/>
        <a:lstStyle/>
        <a:p>
          <a:endParaRPr lang="zh-TW" altLang="en-US"/>
        </a:p>
      </dgm:t>
    </dgm:pt>
    <dgm:pt modelId="{A9CC24E5-BCFD-45EB-B4A8-4EA19F9FC958}">
      <dgm:prSet phldrT="[文字]"/>
      <dgm:spPr/>
      <dgm:t>
        <a:bodyPr/>
        <a:lstStyle/>
        <a:p>
          <a:r>
            <a:rPr lang="en-US" altLang="en-US" dirty="0" smtClean="0"/>
            <a:t>corresponding to closely related and syntactically complete concepts</a:t>
          </a:r>
          <a:endParaRPr lang="zh-TW" altLang="en-US" dirty="0"/>
        </a:p>
      </dgm:t>
    </dgm:pt>
    <dgm:pt modelId="{A97A3A0E-8361-4513-B1E6-FDFED02BB147}" type="parTrans" cxnId="{72456C4F-9626-47CA-A697-5C32099A6291}">
      <dgm:prSet/>
      <dgm:spPr/>
      <dgm:t>
        <a:bodyPr/>
        <a:lstStyle/>
        <a:p>
          <a:endParaRPr lang="zh-TW" altLang="en-US"/>
        </a:p>
      </dgm:t>
    </dgm:pt>
    <dgm:pt modelId="{B38FD74D-E1CD-434D-BBC8-41204110B7F2}" type="sibTrans" cxnId="{72456C4F-9626-47CA-A697-5C32099A6291}">
      <dgm:prSet/>
      <dgm:spPr/>
      <dgm:t>
        <a:bodyPr/>
        <a:lstStyle/>
        <a:p>
          <a:endParaRPr lang="zh-TW" altLang="en-US"/>
        </a:p>
      </dgm:t>
    </dgm:pt>
    <dgm:pt modelId="{F43BCAC4-100F-4BC8-A9D7-D8073FB73931}" type="pres">
      <dgm:prSet presAssocID="{3A3CB908-4E83-401D-B219-F4C5F1A096A6}" presName="Name0" presStyleCnt="0">
        <dgm:presLayoutVars>
          <dgm:chMax/>
          <dgm:chPref val="3"/>
          <dgm:dir/>
          <dgm:animOne val="branch"/>
          <dgm:animLvl val="lvl"/>
        </dgm:presLayoutVars>
      </dgm:prSet>
      <dgm:spPr/>
      <dgm:t>
        <a:bodyPr/>
        <a:lstStyle/>
        <a:p>
          <a:endParaRPr lang="zh-TW" altLang="en-US"/>
        </a:p>
      </dgm:t>
    </dgm:pt>
    <dgm:pt modelId="{C5E5552E-43A0-4FF3-B525-B153C4605AA1}" type="pres">
      <dgm:prSet presAssocID="{41B7CCCC-9E6A-416A-B180-DF477071D6DD}" presName="composite" presStyleCnt="0"/>
      <dgm:spPr/>
    </dgm:pt>
    <dgm:pt modelId="{6CF6D371-8E0F-4525-9C66-F61D371D02E9}" type="pres">
      <dgm:prSet presAssocID="{41B7CCCC-9E6A-416A-B180-DF477071D6DD}" presName="FirstChild" presStyleLbl="revTx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A7580D51-93ED-4A5F-8CAD-6F16DAA0F1B0}" type="pres">
      <dgm:prSet presAssocID="{41B7CCCC-9E6A-416A-B180-DF477071D6DD}" presName="Parent" presStyleLbl="alignNode1" presStyleIdx="0" presStyleCnt="1">
        <dgm:presLayoutVars>
          <dgm:chMax val="3"/>
          <dgm:chPref val="3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EB88445B-46EA-4581-81ED-C1706ECFD51D}" type="pres">
      <dgm:prSet presAssocID="{41B7CCCC-9E6A-416A-B180-DF477071D6DD}" presName="Accent" presStyleLbl="parChTrans1D1" presStyleIdx="0" presStyleCnt="1"/>
      <dgm:spPr/>
    </dgm:pt>
    <dgm:pt modelId="{C118BC82-BDFA-4C5A-9EA7-3C98E33C11AA}" type="pres">
      <dgm:prSet presAssocID="{41B7CCCC-9E6A-416A-B180-DF477071D6DD}" presName="Child" presStyleLbl="revTx" presStyleIdx="1" presStyleCnt="2" custLinFactNeighborY="5000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72456C4F-9626-47CA-A697-5C32099A6291}" srcId="{41B7CCCC-9E6A-416A-B180-DF477071D6DD}" destId="{A9CC24E5-BCFD-45EB-B4A8-4EA19F9FC958}" srcOrd="1" destOrd="0" parTransId="{A97A3A0E-8361-4513-B1E6-FDFED02BB147}" sibTransId="{B38FD74D-E1CD-434D-BBC8-41204110B7F2}"/>
    <dgm:cxn modelId="{44B8497E-F779-40BC-848C-8B8B541B1CDC}" type="presOf" srcId="{20268F0C-F731-4833-B548-1BCF6F41398E}" destId="{6CF6D371-8E0F-4525-9C66-F61D371D02E9}" srcOrd="0" destOrd="0" presId="urn:microsoft.com/office/officeart/2011/layout/TabList"/>
    <dgm:cxn modelId="{166D29BA-A80E-481A-BAE9-6254A0AA425D}" type="presOf" srcId="{41B7CCCC-9E6A-416A-B180-DF477071D6DD}" destId="{A7580D51-93ED-4A5F-8CAD-6F16DAA0F1B0}" srcOrd="0" destOrd="0" presId="urn:microsoft.com/office/officeart/2011/layout/TabList"/>
    <dgm:cxn modelId="{699528AA-ABD1-4DED-96CC-211F7F5483C7}" srcId="{41B7CCCC-9E6A-416A-B180-DF477071D6DD}" destId="{20268F0C-F731-4833-B548-1BCF6F41398E}" srcOrd="0" destOrd="0" parTransId="{3F6B5088-F1A8-4CD4-BF17-C4BE0ED7A1E3}" sibTransId="{3BEBA838-0CFD-4817-9C35-EE587B496582}"/>
    <dgm:cxn modelId="{F964209D-BAFE-4E3F-BA3D-AF88358B4FEF}" srcId="{3A3CB908-4E83-401D-B219-F4C5F1A096A6}" destId="{41B7CCCC-9E6A-416A-B180-DF477071D6DD}" srcOrd="0" destOrd="0" parTransId="{B1749160-00B2-4B12-A3FE-2EC1190ED627}" sibTransId="{FBF6E143-7DA8-41D4-9CF5-67EE902D36BC}"/>
    <dgm:cxn modelId="{42A8F8B6-2846-45ED-B55F-B59CECA2F386}" type="presOf" srcId="{A9CC24E5-BCFD-45EB-B4A8-4EA19F9FC958}" destId="{C118BC82-BDFA-4C5A-9EA7-3C98E33C11AA}" srcOrd="0" destOrd="0" presId="urn:microsoft.com/office/officeart/2011/layout/TabList"/>
    <dgm:cxn modelId="{2E39D11F-BD11-4CB7-8441-BE3E98E6D74F}" type="presOf" srcId="{3A3CB908-4E83-401D-B219-F4C5F1A096A6}" destId="{F43BCAC4-100F-4BC8-A9D7-D8073FB73931}" srcOrd="0" destOrd="0" presId="urn:microsoft.com/office/officeart/2011/layout/TabList"/>
    <dgm:cxn modelId="{4BB84BA7-30B5-45BB-B294-18978802EE8F}" type="presParOf" srcId="{F43BCAC4-100F-4BC8-A9D7-D8073FB73931}" destId="{C5E5552E-43A0-4FF3-B525-B153C4605AA1}" srcOrd="0" destOrd="0" presId="urn:microsoft.com/office/officeart/2011/layout/TabList"/>
    <dgm:cxn modelId="{F35AEDE5-57AC-4573-AEAB-42C8C42A51EC}" type="presParOf" srcId="{C5E5552E-43A0-4FF3-B525-B153C4605AA1}" destId="{6CF6D371-8E0F-4525-9C66-F61D371D02E9}" srcOrd="0" destOrd="0" presId="urn:microsoft.com/office/officeart/2011/layout/TabList"/>
    <dgm:cxn modelId="{C827218D-DE79-461F-BB51-F2DCFDAB939A}" type="presParOf" srcId="{C5E5552E-43A0-4FF3-B525-B153C4605AA1}" destId="{A7580D51-93ED-4A5F-8CAD-6F16DAA0F1B0}" srcOrd="1" destOrd="0" presId="urn:microsoft.com/office/officeart/2011/layout/TabList"/>
    <dgm:cxn modelId="{3D971EB0-00CA-49B7-9DC3-BFECA64E6CC7}" type="presParOf" srcId="{C5E5552E-43A0-4FF3-B525-B153C4605AA1}" destId="{EB88445B-46EA-4581-81ED-C1706ECFD51D}" srcOrd="2" destOrd="0" presId="urn:microsoft.com/office/officeart/2011/layout/TabList"/>
    <dgm:cxn modelId="{B45EC5FB-042A-4B09-99BB-AE2211150983}" type="presParOf" srcId="{F43BCAC4-100F-4BC8-A9D7-D8073FB73931}" destId="{C118BC82-BDFA-4C5A-9EA7-3C98E33C11AA}" srcOrd="1" destOrd="0" presId="urn:microsoft.com/office/officeart/2011/layout/Tab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A3CB908-4E83-401D-B219-F4C5F1A096A6}" type="doc">
      <dgm:prSet loTypeId="urn:microsoft.com/office/officeart/2011/layout/Tab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41B7CCCC-9E6A-416A-B180-DF477071D6DD}">
      <dgm:prSet phldrT="[文字]"/>
      <dgm:spPr/>
      <dgm:t>
        <a:bodyPr/>
        <a:lstStyle/>
        <a:p>
          <a:r>
            <a:rPr lang="en-US" altLang="zh-TW" dirty="0" smtClean="0"/>
            <a:t>Challenge2</a:t>
          </a:r>
          <a:endParaRPr lang="zh-TW" altLang="en-US" dirty="0"/>
        </a:p>
      </dgm:t>
    </dgm:pt>
    <dgm:pt modelId="{B1749160-00B2-4B12-A3FE-2EC1190ED627}" type="parTrans" cxnId="{F964209D-BAFE-4E3F-BA3D-AF88358B4FEF}">
      <dgm:prSet/>
      <dgm:spPr/>
      <dgm:t>
        <a:bodyPr/>
        <a:lstStyle/>
        <a:p>
          <a:endParaRPr lang="zh-TW" altLang="en-US"/>
        </a:p>
      </dgm:t>
    </dgm:pt>
    <dgm:pt modelId="{FBF6E143-7DA8-41D4-9CF5-67EE902D36BC}" type="sibTrans" cxnId="{F964209D-BAFE-4E3F-BA3D-AF88358B4FEF}">
      <dgm:prSet/>
      <dgm:spPr/>
      <dgm:t>
        <a:bodyPr/>
        <a:lstStyle/>
        <a:p>
          <a:endParaRPr lang="zh-TW" altLang="en-US"/>
        </a:p>
      </dgm:t>
    </dgm:pt>
    <dgm:pt modelId="{20268F0C-F731-4833-B548-1BCF6F41398E}">
      <dgm:prSet phldrT="[文字]"/>
      <dgm:spPr/>
      <dgm:t>
        <a:bodyPr/>
        <a:lstStyle/>
        <a:p>
          <a:r>
            <a:rPr lang="en-US" altLang="en-US" dirty="0" smtClean="0"/>
            <a:t>Cross-Query Effect</a:t>
          </a:r>
          <a:endParaRPr lang="zh-TW" altLang="en-US" dirty="0"/>
        </a:p>
      </dgm:t>
    </dgm:pt>
    <dgm:pt modelId="{3F6B5088-F1A8-4CD4-BF17-C4BE0ED7A1E3}" type="parTrans" cxnId="{699528AA-ABD1-4DED-96CC-211F7F5483C7}">
      <dgm:prSet/>
      <dgm:spPr/>
      <dgm:t>
        <a:bodyPr/>
        <a:lstStyle/>
        <a:p>
          <a:endParaRPr lang="zh-TW" altLang="en-US"/>
        </a:p>
      </dgm:t>
    </dgm:pt>
    <dgm:pt modelId="{3BEBA838-0CFD-4817-9C35-EE587B496582}" type="sibTrans" cxnId="{699528AA-ABD1-4DED-96CC-211F7F5483C7}">
      <dgm:prSet/>
      <dgm:spPr/>
      <dgm:t>
        <a:bodyPr/>
        <a:lstStyle/>
        <a:p>
          <a:endParaRPr lang="zh-TW" altLang="en-US"/>
        </a:p>
      </dgm:t>
    </dgm:pt>
    <dgm:pt modelId="{A9CC24E5-BCFD-45EB-B4A8-4EA19F9FC958}">
      <dgm:prSet phldrT="[文字]"/>
      <dgm:spPr/>
      <dgm:t>
        <a:bodyPr/>
        <a:lstStyle/>
        <a:p>
          <a:endParaRPr lang="zh-TW" altLang="en-US" dirty="0"/>
        </a:p>
      </dgm:t>
    </dgm:pt>
    <dgm:pt modelId="{A97A3A0E-8361-4513-B1E6-FDFED02BB147}" type="parTrans" cxnId="{72456C4F-9626-47CA-A697-5C32099A6291}">
      <dgm:prSet/>
      <dgm:spPr/>
      <dgm:t>
        <a:bodyPr/>
        <a:lstStyle/>
        <a:p>
          <a:endParaRPr lang="zh-TW" altLang="en-US"/>
        </a:p>
      </dgm:t>
    </dgm:pt>
    <dgm:pt modelId="{B38FD74D-E1CD-434D-BBC8-41204110B7F2}" type="sibTrans" cxnId="{72456C4F-9626-47CA-A697-5C32099A6291}">
      <dgm:prSet/>
      <dgm:spPr/>
      <dgm:t>
        <a:bodyPr/>
        <a:lstStyle/>
        <a:p>
          <a:endParaRPr lang="zh-TW" altLang="en-US"/>
        </a:p>
      </dgm:t>
    </dgm:pt>
    <dgm:pt modelId="{F43BCAC4-100F-4BC8-A9D7-D8073FB73931}" type="pres">
      <dgm:prSet presAssocID="{3A3CB908-4E83-401D-B219-F4C5F1A096A6}" presName="Name0" presStyleCnt="0">
        <dgm:presLayoutVars>
          <dgm:chMax/>
          <dgm:chPref val="3"/>
          <dgm:dir/>
          <dgm:animOne val="branch"/>
          <dgm:animLvl val="lvl"/>
        </dgm:presLayoutVars>
      </dgm:prSet>
      <dgm:spPr/>
      <dgm:t>
        <a:bodyPr/>
        <a:lstStyle/>
        <a:p>
          <a:endParaRPr lang="zh-TW" altLang="en-US"/>
        </a:p>
      </dgm:t>
    </dgm:pt>
    <dgm:pt modelId="{C5E5552E-43A0-4FF3-B525-B153C4605AA1}" type="pres">
      <dgm:prSet presAssocID="{41B7CCCC-9E6A-416A-B180-DF477071D6DD}" presName="composite" presStyleCnt="0"/>
      <dgm:spPr/>
    </dgm:pt>
    <dgm:pt modelId="{6CF6D371-8E0F-4525-9C66-F61D371D02E9}" type="pres">
      <dgm:prSet presAssocID="{41B7CCCC-9E6A-416A-B180-DF477071D6DD}" presName="FirstChild" presStyleLbl="revTx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A7580D51-93ED-4A5F-8CAD-6F16DAA0F1B0}" type="pres">
      <dgm:prSet presAssocID="{41B7CCCC-9E6A-416A-B180-DF477071D6DD}" presName="Parent" presStyleLbl="alignNode1" presStyleIdx="0" presStyleCnt="1">
        <dgm:presLayoutVars>
          <dgm:chMax val="3"/>
          <dgm:chPref val="3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EB88445B-46EA-4581-81ED-C1706ECFD51D}" type="pres">
      <dgm:prSet presAssocID="{41B7CCCC-9E6A-416A-B180-DF477071D6DD}" presName="Accent" presStyleLbl="parChTrans1D1" presStyleIdx="0" presStyleCnt="1"/>
      <dgm:spPr/>
    </dgm:pt>
    <dgm:pt modelId="{C118BC82-BDFA-4C5A-9EA7-3C98E33C11AA}" type="pres">
      <dgm:prSet presAssocID="{41B7CCCC-9E6A-416A-B180-DF477071D6DD}" presName="Child" presStyleLbl="revTx" presStyleIdx="1" presStyleCnt="2" custLinFactNeighborY="5000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53B72A24-F0C3-4E27-AB14-56BEF5F36C53}" type="presOf" srcId="{41B7CCCC-9E6A-416A-B180-DF477071D6DD}" destId="{A7580D51-93ED-4A5F-8CAD-6F16DAA0F1B0}" srcOrd="0" destOrd="0" presId="urn:microsoft.com/office/officeart/2011/layout/TabList"/>
    <dgm:cxn modelId="{72456C4F-9626-47CA-A697-5C32099A6291}" srcId="{41B7CCCC-9E6A-416A-B180-DF477071D6DD}" destId="{A9CC24E5-BCFD-45EB-B4A8-4EA19F9FC958}" srcOrd="1" destOrd="0" parTransId="{A97A3A0E-8361-4513-B1E6-FDFED02BB147}" sibTransId="{B38FD74D-E1CD-434D-BBC8-41204110B7F2}"/>
    <dgm:cxn modelId="{7E846CEF-496E-438E-A65C-206FDACB9349}" type="presOf" srcId="{20268F0C-F731-4833-B548-1BCF6F41398E}" destId="{6CF6D371-8E0F-4525-9C66-F61D371D02E9}" srcOrd="0" destOrd="0" presId="urn:microsoft.com/office/officeart/2011/layout/TabList"/>
    <dgm:cxn modelId="{F01BFFC3-4E55-4BE6-B99A-72199C354C82}" type="presOf" srcId="{A9CC24E5-BCFD-45EB-B4A8-4EA19F9FC958}" destId="{C118BC82-BDFA-4C5A-9EA7-3C98E33C11AA}" srcOrd="0" destOrd="0" presId="urn:microsoft.com/office/officeart/2011/layout/TabList"/>
    <dgm:cxn modelId="{699528AA-ABD1-4DED-96CC-211F7F5483C7}" srcId="{41B7CCCC-9E6A-416A-B180-DF477071D6DD}" destId="{20268F0C-F731-4833-B548-1BCF6F41398E}" srcOrd="0" destOrd="0" parTransId="{3F6B5088-F1A8-4CD4-BF17-C4BE0ED7A1E3}" sibTransId="{3BEBA838-0CFD-4817-9C35-EE587B496582}"/>
    <dgm:cxn modelId="{F964209D-BAFE-4E3F-BA3D-AF88358B4FEF}" srcId="{3A3CB908-4E83-401D-B219-F4C5F1A096A6}" destId="{41B7CCCC-9E6A-416A-B180-DF477071D6DD}" srcOrd="0" destOrd="0" parTransId="{B1749160-00B2-4B12-A3FE-2EC1190ED627}" sibTransId="{FBF6E143-7DA8-41D4-9CF5-67EE902D36BC}"/>
    <dgm:cxn modelId="{86A6BF44-6AA6-447A-B17A-C4F45AA6F70F}" type="presOf" srcId="{3A3CB908-4E83-401D-B219-F4C5F1A096A6}" destId="{F43BCAC4-100F-4BC8-A9D7-D8073FB73931}" srcOrd="0" destOrd="0" presId="urn:microsoft.com/office/officeart/2011/layout/TabList"/>
    <dgm:cxn modelId="{885B46BD-30D4-4948-A28C-0AE9A4533B11}" type="presParOf" srcId="{F43BCAC4-100F-4BC8-A9D7-D8073FB73931}" destId="{C5E5552E-43A0-4FF3-B525-B153C4605AA1}" srcOrd="0" destOrd="0" presId="urn:microsoft.com/office/officeart/2011/layout/TabList"/>
    <dgm:cxn modelId="{7ECF8D9A-F39A-4328-9E81-B7C0C32CFF3F}" type="presParOf" srcId="{C5E5552E-43A0-4FF3-B525-B153C4605AA1}" destId="{6CF6D371-8E0F-4525-9C66-F61D371D02E9}" srcOrd="0" destOrd="0" presId="urn:microsoft.com/office/officeart/2011/layout/TabList"/>
    <dgm:cxn modelId="{99E03A90-1348-496E-9559-3DE025547CD6}" type="presParOf" srcId="{C5E5552E-43A0-4FF3-B525-B153C4605AA1}" destId="{A7580D51-93ED-4A5F-8CAD-6F16DAA0F1B0}" srcOrd="1" destOrd="0" presId="urn:microsoft.com/office/officeart/2011/layout/TabList"/>
    <dgm:cxn modelId="{4490E62C-EABE-44B3-ADAC-134524F6CDB2}" type="presParOf" srcId="{C5E5552E-43A0-4FF3-B525-B153C4605AA1}" destId="{EB88445B-46EA-4581-81ED-C1706ECFD51D}" srcOrd="2" destOrd="0" presId="urn:microsoft.com/office/officeart/2011/layout/TabList"/>
    <dgm:cxn modelId="{F1A96AB1-3D18-43FE-92F7-40A884FE412E}" type="presParOf" srcId="{F43BCAC4-100F-4BC8-A9D7-D8073FB73931}" destId="{C118BC82-BDFA-4C5A-9EA7-3C98E33C11AA}" srcOrd="1" destOrd="0" presId="urn:microsoft.com/office/officeart/2011/layout/Tab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B88445B-46EA-4581-81ED-C1706ECFD51D}">
      <dsp:nvSpPr>
        <dsp:cNvPr id="0" name=""/>
        <dsp:cNvSpPr/>
      </dsp:nvSpPr>
      <dsp:spPr>
        <a:xfrm>
          <a:off x="0" y="696007"/>
          <a:ext cx="7772400" cy="0"/>
        </a:xfrm>
        <a:prstGeom prst="line">
          <a:avLst/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CF6D371-8E0F-4525-9C66-F61D371D02E9}">
      <dsp:nvSpPr>
        <dsp:cNvPr id="0" name=""/>
        <dsp:cNvSpPr/>
      </dsp:nvSpPr>
      <dsp:spPr>
        <a:xfrm>
          <a:off x="2020823" y="0"/>
          <a:ext cx="5751576" cy="69600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9055" tIns="59055" rIns="59055" bIns="59055" numCol="1" spcCol="1270" anchor="b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en-US" sz="3100" kern="1200" dirty="0" smtClean="0"/>
            <a:t>Generating Intuitive Rules</a:t>
          </a:r>
          <a:endParaRPr lang="zh-TW" altLang="en-US" sz="3100" kern="1200" dirty="0"/>
        </a:p>
      </dsp:txBody>
      <dsp:txXfrm>
        <a:off x="2020823" y="0"/>
        <a:ext cx="5751576" cy="696007"/>
      </dsp:txXfrm>
    </dsp:sp>
    <dsp:sp modelId="{A7580D51-93ED-4A5F-8CAD-6F16DAA0F1B0}">
      <dsp:nvSpPr>
        <dsp:cNvPr id="0" name=""/>
        <dsp:cNvSpPr/>
      </dsp:nvSpPr>
      <dsp:spPr>
        <a:xfrm>
          <a:off x="0" y="0"/>
          <a:ext cx="2020824" cy="696007"/>
        </a:xfrm>
        <a:prstGeom prst="round2SameRect">
          <a:avLst>
            <a:gd name="adj1" fmla="val 1667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9055" tIns="59055" rIns="59055" bIns="5905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3100" kern="1200" dirty="0" smtClean="0"/>
            <a:t>Challenge1</a:t>
          </a:r>
          <a:endParaRPr lang="zh-TW" altLang="en-US" sz="3100" kern="1200" dirty="0"/>
        </a:p>
      </dsp:txBody>
      <dsp:txXfrm>
        <a:off x="33982" y="33982"/>
        <a:ext cx="1952860" cy="662025"/>
      </dsp:txXfrm>
    </dsp:sp>
    <dsp:sp modelId="{C118BC82-BDFA-4C5A-9EA7-3C98E33C11AA}">
      <dsp:nvSpPr>
        <dsp:cNvPr id="0" name=""/>
        <dsp:cNvSpPr/>
      </dsp:nvSpPr>
      <dsp:spPr>
        <a:xfrm>
          <a:off x="0" y="696007"/>
          <a:ext cx="7772400" cy="13922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9055" tIns="59055" rIns="59055" bIns="59055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altLang="en-US" sz="2400" kern="1200" dirty="0" smtClean="0"/>
            <a:t>corresponding to closely related and syntactically complete concepts</a:t>
          </a:r>
          <a:endParaRPr lang="zh-TW" altLang="en-US" sz="2400" kern="1200" dirty="0"/>
        </a:p>
      </dsp:txBody>
      <dsp:txXfrm>
        <a:off x="0" y="696007"/>
        <a:ext cx="7772400" cy="139222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B88445B-46EA-4581-81ED-C1706ECFD51D}">
      <dsp:nvSpPr>
        <dsp:cNvPr id="0" name=""/>
        <dsp:cNvSpPr/>
      </dsp:nvSpPr>
      <dsp:spPr>
        <a:xfrm>
          <a:off x="0" y="576006"/>
          <a:ext cx="8424936" cy="0"/>
        </a:xfrm>
        <a:prstGeom prst="line">
          <a:avLst/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CF6D371-8E0F-4525-9C66-F61D371D02E9}">
      <dsp:nvSpPr>
        <dsp:cNvPr id="0" name=""/>
        <dsp:cNvSpPr/>
      </dsp:nvSpPr>
      <dsp:spPr>
        <a:xfrm>
          <a:off x="2190483" y="0"/>
          <a:ext cx="6234452" cy="5760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b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en-US" sz="3000" kern="1200" dirty="0" smtClean="0"/>
            <a:t>Cross-Query Effect</a:t>
          </a:r>
          <a:endParaRPr lang="zh-TW" altLang="en-US" sz="3000" kern="1200" dirty="0"/>
        </a:p>
      </dsp:txBody>
      <dsp:txXfrm>
        <a:off x="2190483" y="0"/>
        <a:ext cx="6234452" cy="576006"/>
      </dsp:txXfrm>
    </dsp:sp>
    <dsp:sp modelId="{A7580D51-93ED-4A5F-8CAD-6F16DAA0F1B0}">
      <dsp:nvSpPr>
        <dsp:cNvPr id="0" name=""/>
        <dsp:cNvSpPr/>
      </dsp:nvSpPr>
      <dsp:spPr>
        <a:xfrm>
          <a:off x="0" y="0"/>
          <a:ext cx="2190483" cy="576006"/>
        </a:xfrm>
        <a:prstGeom prst="round2SameRect">
          <a:avLst>
            <a:gd name="adj1" fmla="val 1667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3000" kern="1200" dirty="0" smtClean="0"/>
            <a:t>Challenge2</a:t>
          </a:r>
          <a:endParaRPr lang="zh-TW" altLang="en-US" sz="3000" kern="1200" dirty="0"/>
        </a:p>
      </dsp:txBody>
      <dsp:txXfrm>
        <a:off x="28123" y="28123"/>
        <a:ext cx="2134237" cy="547883"/>
      </dsp:txXfrm>
    </dsp:sp>
    <dsp:sp modelId="{C118BC82-BDFA-4C5A-9EA7-3C98E33C11AA}">
      <dsp:nvSpPr>
        <dsp:cNvPr id="0" name=""/>
        <dsp:cNvSpPr/>
      </dsp:nvSpPr>
      <dsp:spPr>
        <a:xfrm>
          <a:off x="0" y="576006"/>
          <a:ext cx="8424936" cy="11521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zh-TW" altLang="en-US" sz="2300" kern="1200" dirty="0"/>
        </a:p>
      </dsp:txBody>
      <dsp:txXfrm>
        <a:off x="0" y="576006"/>
        <a:ext cx="8424936" cy="115218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1/layout/TabList">
  <dgm:title val="標籤清單"/>
  <dgm:desc val="用來顯示非連續或分成群組的資訊方塊。適合用在少量階層 1 文字的情況。第一個階層 2 文字會顯示在階層 1 文字旁邊，而其餘的階層 2 文字會出現在階層 1 文字下方。"/>
  <dgm:catLst>
    <dgm:cat type="list" pri="4500"/>
    <dgm:cat type="officeonline" pri="11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30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0" srcId="0" destId="10" srcOrd="0" destOrd="0"/>
        <dgm:cxn modelId="41" srcId="10" destId="11" srcOrd="0" destOrd="0"/>
        <dgm:cxn modelId="42" srcId="10" destId="12" srcOrd="0" destOrd="0"/>
        <dgm:cxn modelId="50" srcId="0" destId="20" srcOrd="1" destOrd="0"/>
        <dgm:cxn modelId="51" srcId="20" destId="21" srcOrd="1" destOrd="0"/>
        <dgm:cxn modelId="52" srcId="20" destId="22" srcOrd="1" destOrd="0"/>
        <dgm:cxn modelId="60" srcId="0" destId="30" srcOrd="2" destOrd="0"/>
        <dgm:cxn modelId="61" srcId="30" destId="31" srcOrd="2" destOrd="0"/>
        <dgm:cxn modelId="62" srcId="30" destId="32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/>
      <dgm:chPref val="3"/>
      <dgm:dir/>
      <dgm:animOne val="branch"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w" for="ch" forName="Child" refType="w"/>
      <dgm:constr type="h" for="ch" forName="Child" refType="h" fact="0.6667"/>
      <dgm:constr type="primFontSz" for="des" forName="Parent" op="equ" val="65"/>
      <dgm:constr type="primFontSz" for="des" forName="Child" op="equ" val="65"/>
      <dgm:constr type="primFontSz" for="des" forName="FirstChild" op="equ" val="65"/>
      <dgm:constr type="primFontSz" for="des" forName="Child" refType="primFontSz" refFor="des" refForName="Parent" op="lte"/>
      <dgm:constr type="primFontSz" for="des" forName="FirstChild" refType="primFontSz" refFor="des" refForName="Parent" op="lte"/>
      <dgm:constr type="primFontSz" for="des" forName="Child" refType="primFontSz" refFor="des" refForName="FirstChild" op="lte"/>
      <dgm:constr type="w" for="ch" forName="composite" refType="w"/>
      <dgm:constr type="h" for="ch" forName="composite" refType="h" fact="0.3333"/>
      <dgm:constr type="sp" refType="h" refFor="ch" refForName="composite" op="equ" fact="0.05"/>
      <dgm:constr type="h" for="ch" forName="sibTrans" refType="h" refFor="ch" refForName="composite" op="equ" fact="0.05"/>
      <dgm:constr type="w" for="ch" forName="sibTrans" refType="h" refFor="ch" refForName="sibTrans" op="equ"/>
    </dgm:constrLst>
    <dgm:forEach name="nodesForEach" axis="ch" ptType="node">
      <dgm:layoutNode name="composite">
        <dgm:alg type="composite"/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onstrLst>
              <dgm:constr type="l" for="ch" forName="Accent" refType="w" fact="0"/>
              <dgm:constr type="b" for="ch" forName="Accent" refType="h"/>
              <dgm:constr type="w" for="ch" forName="Accent" refType="w"/>
              <dgm:constr type="h" for="ch" forName="Accent" refType="h" fact="0"/>
              <dgm:constr type="l" for="ch" forName="FirstChild" refType="w" fact="0.26"/>
              <dgm:constr type="t" for="ch" forName="FirstChild" refType="h" fact="0"/>
              <dgm:constr type="w" for="ch" forName="FirstChild" refType="w" fact="0.74"/>
              <dgm:constr type="h" for="ch" forName="FirstChild" refType="h"/>
              <dgm:constr type="l" for="ch" forName="Parent" refType="w" fact="0"/>
              <dgm:constr type="t" for="ch" forName="Parent" refType="h" fact="0"/>
              <dgm:constr type="w" for="ch" forName="Parent" refType="w" fact="0.26"/>
              <dgm:constr type="h" for="ch" forName="Parent" refType="h"/>
            </dgm:constrLst>
          </dgm:if>
          <dgm:else name="Name3">
            <dgm:constrLst>
              <dgm:constr type="l" for="ch" forName="Accent" refType="w" fact="0"/>
              <dgm:constr type="b" for="ch" forName="Accent" refType="h"/>
              <dgm:constr type="w" for="ch" forName="Accent" refType="w"/>
              <dgm:constr type="h" for="ch" forName="Accent" refType="h" fact="0"/>
              <dgm:constr type="r" for="ch" forName="FirstChild" refType="w" fact="0.74"/>
              <dgm:constr type="t" for="ch" forName="FirstChild" refType="h" fact="0"/>
              <dgm:constr type="w" for="ch" forName="FirstChild" refType="w" fact="0.74"/>
              <dgm:constr type="h" for="ch" forName="FirstChild" refType="h"/>
              <dgm:constr type="r" for="ch" forName="Parent" refType="w"/>
              <dgm:constr type="t" for="ch" forName="Parent" refType="h" fact="0"/>
              <dgm:constr type="w" for="ch" forName="Parent" refType="w" fact="0.26"/>
              <dgm:constr type="h" for="ch" forName="Parent" refType="h"/>
            </dgm:constrLst>
          </dgm:else>
        </dgm:choose>
        <dgm:layoutNode name="FirstChild" styleLbl="revTx">
          <dgm:varLst>
            <dgm:chMax val="0"/>
            <dgm:chPref val="0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  <dgm:param type="txAnchorVertCh" val="b"/>
                <dgm:param type="parTxRTLAlign" val="l"/>
              </dgm:alg>
            </dgm:if>
            <dgm:else name="Name6">
              <dgm:alg type="tx">
                <dgm:param type="parTxLTRAlign" val="r"/>
                <dgm:param type="shpTxLTRAlignCh" val="r"/>
                <dgm:param type="txAnchorVert" val="b"/>
                <dgm:param type="txAnchorVertCh" val="b"/>
                <dgm:param type="parTxRTLAlign" val="r"/>
              </dgm:alg>
            </dgm:else>
          </dgm:choose>
          <dgm:shape xmlns:r="http://schemas.openxmlformats.org/officeDocument/2006/relationships" type="rect" r:blip="">
            <dgm:adjLst/>
          </dgm:shape>
          <dgm:choose name="Name7">
            <dgm:if name="Name8" axis="ch" ptType="node" func="cnt" op="gte" val="1">
              <dgm:presOf axis="ch desOrSelf" ptType="node node" st="1 1" cnt="1 0"/>
            </dgm:if>
            <dgm:else name="Name9">
              <dgm:presOf/>
            </dgm:else>
          </dgm:choose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  <dgm:layoutNode name="Parent" styleLbl="alignNode1">
          <dgm:varLst>
            <dgm:chMax val="3"/>
            <dgm:chPref val="3"/>
            <dgm:bulletEnabled val="1"/>
          </dgm:varLst>
          <dgm:alg type="tx">
            <dgm:param type="shpTxLTRAlignCh" val="ctr"/>
            <dgm:param type="txAnchorVertCh" val="mid"/>
          </dgm:alg>
          <dgm:shape xmlns:r="http://schemas.openxmlformats.org/officeDocument/2006/relationships" type="round2SameRect" r:blip="">
            <dgm:adjLst>
              <dgm:adj idx="1" val="0.1667"/>
              <dgm:adj idx="2" val="0"/>
            </dgm:adjLst>
          </dgm:shape>
          <dgm:presOf axis="self" ptType="node"/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  <dgm:layoutNode name="Accent" styleLbl="parChTrans1D1">
          <dgm:alg type="sp"/>
          <dgm:shape xmlns:r="http://schemas.openxmlformats.org/officeDocument/2006/relationships" type="line" r:blip="" zOrderOff="-99999">
            <dgm:adjLst/>
          </dgm:shape>
          <dgm:presOf/>
        </dgm:layoutNode>
      </dgm:layoutNode>
      <dgm:choose name="Name10">
        <dgm:if name="Name11" axis="ch" ptType="node" st="2" cnt="1" func="cnt" op="gte" val="1">
          <dgm:layoutNode name="Child" styleLbl="revTx">
            <dgm:varLst>
              <dgm:chMax val="0"/>
              <dgm:chPref val="0"/>
              <dgm:bulletEnabled val="1"/>
            </dgm:varLst>
            <dgm:choose name="Name12">
              <dgm:if name="Name13" func="var" arg="dir" op="equ" val="norm">
                <dgm:alg type="tx">
                  <dgm:param type="stBulletLvl" val="1"/>
                  <dgm:param type="parTxLTRAlign" val="l"/>
                  <dgm:param type="parTxRTLAlign" val="l"/>
                  <dgm:param type="txAnchorVert" val="t"/>
                </dgm:alg>
              </dgm:if>
              <dgm:else name="Name14">
                <dgm:alg type="tx">
                  <dgm:param type="stBulletLvl" val="1"/>
                  <dgm:param type="parTxLTRAlign" val="r"/>
                  <dgm:param type="shpTxLTRAlignCh" val="r"/>
                  <dgm:param type="txAnchorVert" val="t"/>
                  <dgm:param type="parTxRTLAlign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ch desOrSelf" ptType="node node" st="2 1" cnt="0 0"/>
            <dgm:constrLst>
              <dgm:constr type="lMarg" refType="primFontSz" fact="0.15"/>
              <dgm:constr type="rMarg" refType="primFontSz" fact="0.15"/>
              <dgm:constr type="tMarg" refType="primFontSz" fact="0.15"/>
              <dgm:constr type="bMarg" refType="primFontSz" fact="0.15"/>
            </dgm:constrLst>
            <dgm:ruleLst>
              <dgm:rule type="primFontSz" val="5" fact="NaN" max="NaN"/>
            </dgm:ruleLst>
          </dgm:layoutNode>
        </dgm:if>
        <dgm:else name="Name15"/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1/layout/TabList">
  <dgm:title val="標籤清單"/>
  <dgm:desc val="用來顯示非連續或分成群組的資訊方塊。適合用在少量階層 1 文字的情況。第一個階層 2 文字會顯示在階層 1 文字旁邊，而其餘的階層 2 文字會出現在階層 1 文字下方。"/>
  <dgm:catLst>
    <dgm:cat type="list" pri="4500"/>
    <dgm:cat type="officeonline" pri="11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30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0" srcId="0" destId="10" srcOrd="0" destOrd="0"/>
        <dgm:cxn modelId="41" srcId="10" destId="11" srcOrd="0" destOrd="0"/>
        <dgm:cxn modelId="42" srcId="10" destId="12" srcOrd="0" destOrd="0"/>
        <dgm:cxn modelId="50" srcId="0" destId="20" srcOrd="1" destOrd="0"/>
        <dgm:cxn modelId="51" srcId="20" destId="21" srcOrd="1" destOrd="0"/>
        <dgm:cxn modelId="52" srcId="20" destId="22" srcOrd="1" destOrd="0"/>
        <dgm:cxn modelId="60" srcId="0" destId="30" srcOrd="2" destOrd="0"/>
        <dgm:cxn modelId="61" srcId="30" destId="31" srcOrd="2" destOrd="0"/>
        <dgm:cxn modelId="62" srcId="30" destId="32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/>
      <dgm:chPref val="3"/>
      <dgm:dir/>
      <dgm:animOne val="branch"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w" for="ch" forName="Child" refType="w"/>
      <dgm:constr type="h" for="ch" forName="Child" refType="h" fact="0.6667"/>
      <dgm:constr type="primFontSz" for="des" forName="Parent" op="equ" val="65"/>
      <dgm:constr type="primFontSz" for="des" forName="Child" op="equ" val="65"/>
      <dgm:constr type="primFontSz" for="des" forName="FirstChild" op="equ" val="65"/>
      <dgm:constr type="primFontSz" for="des" forName="Child" refType="primFontSz" refFor="des" refForName="Parent" op="lte"/>
      <dgm:constr type="primFontSz" for="des" forName="FirstChild" refType="primFontSz" refFor="des" refForName="Parent" op="lte"/>
      <dgm:constr type="primFontSz" for="des" forName="Child" refType="primFontSz" refFor="des" refForName="FirstChild" op="lte"/>
      <dgm:constr type="w" for="ch" forName="composite" refType="w"/>
      <dgm:constr type="h" for="ch" forName="composite" refType="h" fact="0.3333"/>
      <dgm:constr type="sp" refType="h" refFor="ch" refForName="composite" op="equ" fact="0.05"/>
      <dgm:constr type="h" for="ch" forName="sibTrans" refType="h" refFor="ch" refForName="composite" op="equ" fact="0.05"/>
      <dgm:constr type="w" for="ch" forName="sibTrans" refType="h" refFor="ch" refForName="sibTrans" op="equ"/>
    </dgm:constrLst>
    <dgm:forEach name="nodesForEach" axis="ch" ptType="node">
      <dgm:layoutNode name="composite">
        <dgm:alg type="composite"/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onstrLst>
              <dgm:constr type="l" for="ch" forName="Accent" refType="w" fact="0"/>
              <dgm:constr type="b" for="ch" forName="Accent" refType="h"/>
              <dgm:constr type="w" for="ch" forName="Accent" refType="w"/>
              <dgm:constr type="h" for="ch" forName="Accent" refType="h" fact="0"/>
              <dgm:constr type="l" for="ch" forName="FirstChild" refType="w" fact="0.26"/>
              <dgm:constr type="t" for="ch" forName="FirstChild" refType="h" fact="0"/>
              <dgm:constr type="w" for="ch" forName="FirstChild" refType="w" fact="0.74"/>
              <dgm:constr type="h" for="ch" forName="FirstChild" refType="h"/>
              <dgm:constr type="l" for="ch" forName="Parent" refType="w" fact="0"/>
              <dgm:constr type="t" for="ch" forName="Parent" refType="h" fact="0"/>
              <dgm:constr type="w" for="ch" forName="Parent" refType="w" fact="0.26"/>
              <dgm:constr type="h" for="ch" forName="Parent" refType="h"/>
            </dgm:constrLst>
          </dgm:if>
          <dgm:else name="Name3">
            <dgm:constrLst>
              <dgm:constr type="l" for="ch" forName="Accent" refType="w" fact="0"/>
              <dgm:constr type="b" for="ch" forName="Accent" refType="h"/>
              <dgm:constr type="w" for="ch" forName="Accent" refType="w"/>
              <dgm:constr type="h" for="ch" forName="Accent" refType="h" fact="0"/>
              <dgm:constr type="r" for="ch" forName="FirstChild" refType="w" fact="0.74"/>
              <dgm:constr type="t" for="ch" forName="FirstChild" refType="h" fact="0"/>
              <dgm:constr type="w" for="ch" forName="FirstChild" refType="w" fact="0.74"/>
              <dgm:constr type="h" for="ch" forName="FirstChild" refType="h"/>
              <dgm:constr type="r" for="ch" forName="Parent" refType="w"/>
              <dgm:constr type="t" for="ch" forName="Parent" refType="h" fact="0"/>
              <dgm:constr type="w" for="ch" forName="Parent" refType="w" fact="0.26"/>
              <dgm:constr type="h" for="ch" forName="Parent" refType="h"/>
            </dgm:constrLst>
          </dgm:else>
        </dgm:choose>
        <dgm:layoutNode name="FirstChild" styleLbl="revTx">
          <dgm:varLst>
            <dgm:chMax val="0"/>
            <dgm:chPref val="0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  <dgm:param type="txAnchorVertCh" val="b"/>
                <dgm:param type="parTxRTLAlign" val="l"/>
              </dgm:alg>
            </dgm:if>
            <dgm:else name="Name6">
              <dgm:alg type="tx">
                <dgm:param type="parTxLTRAlign" val="r"/>
                <dgm:param type="shpTxLTRAlignCh" val="r"/>
                <dgm:param type="txAnchorVert" val="b"/>
                <dgm:param type="txAnchorVertCh" val="b"/>
                <dgm:param type="parTxRTLAlign" val="r"/>
              </dgm:alg>
            </dgm:else>
          </dgm:choose>
          <dgm:shape xmlns:r="http://schemas.openxmlformats.org/officeDocument/2006/relationships" type="rect" r:blip="">
            <dgm:adjLst/>
          </dgm:shape>
          <dgm:choose name="Name7">
            <dgm:if name="Name8" axis="ch" ptType="node" func="cnt" op="gte" val="1">
              <dgm:presOf axis="ch desOrSelf" ptType="node node" st="1 1" cnt="1 0"/>
            </dgm:if>
            <dgm:else name="Name9">
              <dgm:presOf/>
            </dgm:else>
          </dgm:choose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  <dgm:layoutNode name="Parent" styleLbl="alignNode1">
          <dgm:varLst>
            <dgm:chMax val="3"/>
            <dgm:chPref val="3"/>
            <dgm:bulletEnabled val="1"/>
          </dgm:varLst>
          <dgm:alg type="tx">
            <dgm:param type="shpTxLTRAlignCh" val="ctr"/>
            <dgm:param type="txAnchorVertCh" val="mid"/>
          </dgm:alg>
          <dgm:shape xmlns:r="http://schemas.openxmlformats.org/officeDocument/2006/relationships" type="round2SameRect" r:blip="">
            <dgm:adjLst>
              <dgm:adj idx="1" val="0.1667"/>
              <dgm:adj idx="2" val="0"/>
            </dgm:adjLst>
          </dgm:shape>
          <dgm:presOf axis="self" ptType="node"/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  <dgm:layoutNode name="Accent" styleLbl="parChTrans1D1">
          <dgm:alg type="sp"/>
          <dgm:shape xmlns:r="http://schemas.openxmlformats.org/officeDocument/2006/relationships" type="line" r:blip="" zOrderOff="-99999">
            <dgm:adjLst/>
          </dgm:shape>
          <dgm:presOf/>
        </dgm:layoutNode>
      </dgm:layoutNode>
      <dgm:choose name="Name10">
        <dgm:if name="Name11" axis="ch" ptType="node" st="2" cnt="1" func="cnt" op="gte" val="1">
          <dgm:layoutNode name="Child" styleLbl="revTx">
            <dgm:varLst>
              <dgm:chMax val="0"/>
              <dgm:chPref val="0"/>
              <dgm:bulletEnabled val="1"/>
            </dgm:varLst>
            <dgm:choose name="Name12">
              <dgm:if name="Name13" func="var" arg="dir" op="equ" val="norm">
                <dgm:alg type="tx">
                  <dgm:param type="stBulletLvl" val="1"/>
                  <dgm:param type="parTxLTRAlign" val="l"/>
                  <dgm:param type="parTxRTLAlign" val="l"/>
                  <dgm:param type="txAnchorVert" val="t"/>
                </dgm:alg>
              </dgm:if>
              <dgm:else name="Name14">
                <dgm:alg type="tx">
                  <dgm:param type="stBulletLvl" val="1"/>
                  <dgm:param type="parTxLTRAlign" val="r"/>
                  <dgm:param type="shpTxLTRAlignCh" val="r"/>
                  <dgm:param type="txAnchorVert" val="t"/>
                  <dgm:param type="parTxRTLAlign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ch desOrSelf" ptType="node node" st="2 1" cnt="0 0"/>
            <dgm:constrLst>
              <dgm:constr type="lMarg" refType="primFontSz" fact="0.15"/>
              <dgm:constr type="rMarg" refType="primFontSz" fact="0.15"/>
              <dgm:constr type="tMarg" refType="primFontSz" fact="0.15"/>
              <dgm:constr type="bMarg" refType="primFontSz" fact="0.15"/>
            </dgm:constrLst>
            <dgm:ruleLst>
              <dgm:rule type="primFontSz" val="5" fact="NaN" max="NaN"/>
            </dgm:ruleLst>
          </dgm:layoutNode>
        </dgm:if>
        <dgm:else name="Name15"/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5" Type="http://schemas.openxmlformats.org/officeDocument/2006/relationships/image" Target="../media/image16.wmf"/><Relationship Id="rId4" Type="http://schemas.openxmlformats.org/officeDocument/2006/relationships/image" Target="../media/image15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4" Type="http://schemas.openxmlformats.org/officeDocument/2006/relationships/image" Target="../media/image2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</a:lstStyle>
          <a:p>
            <a:fld id="{97274FFF-1832-4984-B7EB-E0F839193796}" type="datetimeFigureOut">
              <a:rPr lang="en-US" smtClean="0"/>
              <a:pPr/>
              <a:t>8/14/2013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</a:lstStyle>
          <a:p>
            <a:fld id="{48FE8F41-E671-4A50-9AEA-6CE65FE51B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3827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FE8F41-E671-4A50-9AEA-6CE65FE51BC0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FE8F41-E671-4A50-9AEA-6CE65FE51BC0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FE8F41-E671-4A50-9AEA-6CE65FE51BC0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FE8F41-E671-4A50-9AEA-6CE65FE51BC0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FE8F41-E671-4A50-9AEA-6CE65FE51BC0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FE8F41-E671-4A50-9AEA-6CE65FE51BC0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FE8F41-E671-4A50-9AEA-6CE65FE51BC0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FE8F41-E671-4A50-9AEA-6CE65FE51BC0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>
          <a:noFill/>
          <a:ln w="12700">
            <a:solidFill>
              <a:prstClr val="black"/>
            </a:solidFill>
          </a:ln>
        </p:spPr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FE8F41-E671-4A50-9AEA-6CE65FE51BC0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FE8F41-E671-4A50-9AEA-6CE65FE51BC0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FE8F41-E671-4A50-9AEA-6CE65FE51BC0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FE8F41-E671-4A50-9AEA-6CE65FE51BC0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zh-TW" altLang="en-US" noProof="1" smtClean="0"/>
              <a:t>按一下以編輯母片副標題樣式</a:t>
            </a:r>
            <a:endParaRPr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9AD45-5154-4E2B-9680-240E5A710E86}" type="datetime1">
              <a:rPr lang="en-US" smtClean="0"/>
              <a:pPr/>
              <a:t>8/14/2013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E7C5BED8-E022-43B9-AAE3-0F7ED9E75C55}" type="slidenum">
              <a:rPr lang="en-US" sz="1800" smtClean="0">
                <a:solidFill>
                  <a:srgbClr val="FFFFFF"/>
                </a:solidFill>
              </a:rPr>
              <a:pPr/>
              <a:t>‹#›</a:t>
            </a:fld>
            <a:endParaRPr lang="en-US" sz="1400" dirty="0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5313" y="1449303"/>
            <a:ext cx="9006840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9166" y="1396720"/>
            <a:ext cx="9004494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1509" y="2976649"/>
            <a:ext cx="9009858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zh-TW" altLang="en-US" noProof="1" smtClean="0"/>
              <a:t>按一下以編輯母片標題樣式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93629-B628-4031-806A-078AD939790A}" type="datetime1">
              <a:rPr lang="en-US" smtClean="0"/>
              <a:pPr/>
              <a:t>8/14/2013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5BED8-E022-43B9-AAE3-0F7ED9E75C55}" type="slidenum">
              <a:rPr lang="en-US" sz="2000" smtClean="0">
                <a:solidFill>
                  <a:srgbClr val="FFFFFF"/>
                </a:solidFill>
                <a:latin typeface="+mj-lt"/>
                <a:ea typeface="+mj-lt"/>
                <a:cs typeface="+mj-lt"/>
              </a:rPr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93629-B628-4031-806A-078AD939790A}" type="datetime1">
              <a:rPr lang="en-US" smtClean="0"/>
              <a:pPr/>
              <a:t>8/14/2013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5BED8-E022-43B9-AAE3-0F7ED9E75C55}" type="slidenum">
              <a:rPr lang="en-US" sz="2000" smtClean="0">
                <a:solidFill>
                  <a:srgbClr val="FFFFFF"/>
                </a:solidFill>
                <a:latin typeface="+mj-lt"/>
                <a:ea typeface="+mj-lt"/>
                <a:cs typeface="+mj-lt"/>
              </a:rPr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3B937-0D81-49D7-BD7F-D4BB8E5B42DE}" type="datetime1">
              <a:rPr lang="en-US" smtClean="0"/>
              <a:pPr/>
              <a:t>8/14/2013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67AD3-A6FC-478A-9373-4DE9F30098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>
                <a:latin typeface="+mj-lt"/>
                <a:ea typeface="+mj-lt"/>
                <a:cs typeface="+mj-lt"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AB012-B42E-402E-9A43-2F83EA8A37E1}" type="datetime1">
              <a:rPr lang="en-US" smtClean="0"/>
              <a:pPr/>
              <a:t>8/14/2013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 flipV="1">
            <a:off x="68307" y="2376830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307" y="2341475"/>
            <a:ext cx="9004494" cy="4572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8307" y="2468880"/>
            <a:ext cx="9009858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FF267AD3-A6FC-478A-9373-4DE9F300985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E0429-4E5D-4374-8A9B-A7FE97DF2AC7}" type="datetime1">
              <a:rPr lang="en-US" smtClean="0"/>
              <a:pPr/>
              <a:t>8/14/2013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67AD3-A6FC-478A-9373-4DE9F30098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lt"/>
                <a:cs typeface="+mj-lt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lt"/>
                <a:cs typeface="+mj-lt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922CB-92AE-4D69-8517-1630B6860F90}" type="datetime1">
              <a:rPr lang="en-US" smtClean="0"/>
              <a:pPr/>
              <a:t>8/14/2013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67AD3-A6FC-478A-9373-4DE9F30098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DD647-E7E6-4F38-815A-29B76715634D}" type="datetime1">
              <a:rPr lang="en-US" smtClean="0"/>
              <a:pPr/>
              <a:t>8/14/2013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67AD3-A6FC-478A-9373-4DE9F30098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98DBF-EC48-4489-B70F-16C6DB469967}" type="datetime1">
              <a:rPr lang="en-US" smtClean="0"/>
              <a:pPr/>
              <a:t>8/14/2013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67AD3-A6FC-478A-9373-4DE9F30098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833FB-2A5C-4E92-A3B9-6E0D0ED3147A}" type="datetime1">
              <a:rPr lang="en-US" smtClean="0"/>
              <a:pPr/>
              <a:t>8/14/2013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67AD3-A6FC-478A-9373-4DE9F30098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1627D-B7EA-412F-B4DB-2BC55D2B9DF7}" type="datetime1">
              <a:rPr lang="en-US" smtClean="0"/>
              <a:pPr/>
              <a:t>8/14/2013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FF267AD3-A6FC-478A-9373-4DE9F300985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68307" y="4648200"/>
            <a:ext cx="9004494" cy="4572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68307" y="4775605"/>
            <a:ext cx="9009858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4008" y="73152"/>
            <a:ext cx="9006840" cy="4575048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lang="zh-TW" altLang="en-US" noProof="1" smtClean="0"/>
              <a:t>按一下以編輯母片標題樣式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/>
            <a:r>
              <a:rPr lang="zh-TW" altLang="en-US" noProof="1" smtClean="0"/>
              <a:t>按一下以編輯母片文字樣式</a:t>
            </a:r>
          </a:p>
          <a:p>
            <a:pPr lvl="1"/>
            <a:r>
              <a:rPr lang="zh-TW" altLang="en-US" noProof="1" smtClean="0"/>
              <a:t>第二層</a:t>
            </a:r>
          </a:p>
          <a:p>
            <a:pPr lvl="2"/>
            <a:r>
              <a:rPr lang="zh-TW" altLang="en-US" noProof="1" smtClean="0"/>
              <a:t>第三層</a:t>
            </a:r>
          </a:p>
          <a:p>
            <a:pPr lvl="3"/>
            <a:r>
              <a:rPr lang="zh-TW" altLang="en-US" noProof="1" smtClean="0"/>
              <a:t>第四層</a:t>
            </a:r>
          </a:p>
          <a:p>
            <a:pPr lvl="4"/>
            <a:r>
              <a:rPr lang="zh-TW" altLang="en-US" noProof="1" smtClean="0"/>
              <a:t>第五層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>
              <a:defRPr sz="1400">
                <a:solidFill>
                  <a:schemeClr val="tx2"/>
                </a:solidFill>
              </a:defRPr>
            </a:lvl1pPr>
          </a:lstStyle>
          <a:p>
            <a:pPr algn="r"/>
            <a:fld id="{F2A93629-B628-4031-806A-078AD939790A}" type="datetime1">
              <a:rPr lang="en-US" smtClean="0"/>
              <a:pPr algn="r"/>
              <a:t>8/14/2013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>
              <a:defRPr sz="1400">
                <a:solidFill>
                  <a:schemeClr val="tx2"/>
                </a:solidFill>
              </a:defRPr>
            </a:lvl1pPr>
          </a:lstStyle>
          <a:p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>
              <a:defRPr sz="1400">
                <a:solidFill>
                  <a:srgbClr val="FFFFFF"/>
                </a:solidFill>
                <a:latin typeface="+mj-lt"/>
                <a:ea typeface="+mj-lt"/>
                <a:cs typeface="+mj-lt"/>
              </a:defRPr>
            </a:lvl1pPr>
          </a:lstStyle>
          <a:p>
            <a:pPr algn="ctr"/>
            <a:fld id="{E7C5BED8-E022-43B9-AAE3-0F7ED9E75C55}" type="slidenum">
              <a:rPr lang="en-US" sz="2000" smtClean="0">
                <a:solidFill>
                  <a:srgbClr val="FFFFFF"/>
                </a:solidFill>
                <a:latin typeface="+mj-lt"/>
                <a:ea typeface="+mj-lt"/>
                <a:cs typeface="+mj-lt"/>
              </a:rPr>
              <a:pPr algn="ctr"/>
              <a:t>‹#›</a:t>
            </a:fld>
            <a:endParaRPr lang="en-US" sz="1400" dirty="0">
              <a:solidFill>
                <a:srgbClr val="FFFFFF"/>
              </a:solidFill>
              <a:latin typeface="+mj-lt"/>
              <a:ea typeface="+mj-lt"/>
              <a:cs typeface="+mj-lt"/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xStyles>
    <p:titleStyle>
      <a:lvl1pPr algn="l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6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0.wmf"/><Relationship Id="rId4" Type="http://schemas.openxmlformats.org/officeDocument/2006/relationships/oleObject" Target="../embeddings/oleObject2.bin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12" Type="http://schemas.openxmlformats.org/officeDocument/2006/relationships/image" Target="../media/image1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3.wmf"/><Relationship Id="rId11" Type="http://schemas.openxmlformats.org/officeDocument/2006/relationships/oleObject" Target="../embeddings/oleObject7.bin"/><Relationship Id="rId5" Type="http://schemas.openxmlformats.org/officeDocument/2006/relationships/oleObject" Target="../embeddings/oleObject4.bin"/><Relationship Id="rId10" Type="http://schemas.openxmlformats.org/officeDocument/2006/relationships/image" Target="../media/image15.wmf"/><Relationship Id="rId4" Type="http://schemas.openxmlformats.org/officeDocument/2006/relationships/image" Target="../media/image12.wmf"/><Relationship Id="rId9" Type="http://schemas.openxmlformats.org/officeDocument/2006/relationships/oleObject" Target="../embeddings/oleObject6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8.wmf"/><Relationship Id="rId5" Type="http://schemas.openxmlformats.org/officeDocument/2006/relationships/oleObject" Target="../embeddings/oleObject9.bin"/><Relationship Id="rId10" Type="http://schemas.openxmlformats.org/officeDocument/2006/relationships/image" Target="../media/image20.wmf"/><Relationship Id="rId4" Type="http://schemas.openxmlformats.org/officeDocument/2006/relationships/image" Target="../media/image17.wmf"/><Relationship Id="rId9" Type="http://schemas.openxmlformats.org/officeDocument/2006/relationships/oleObject" Target="../embeddings/oleObject11.bin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8.png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ctrTitle"/>
          </p:nvPr>
        </p:nvSpPr>
        <p:spPr>
          <a:xfrm>
            <a:off x="0" y="1268760"/>
            <a:ext cx="9036496" cy="1872208"/>
          </a:xfrm>
        </p:spPr>
        <p:txBody>
          <a:bodyPr>
            <a:normAutofit/>
          </a:bodyPr>
          <a:lstStyle/>
          <a:p>
            <a:r>
              <a:rPr lang="en-US" b="1" dirty="0"/>
              <a:t>Automatic Suggestion of </a:t>
            </a:r>
            <a:r>
              <a:rPr lang="en-US" b="1" dirty="0" smtClean="0"/>
              <a:t>Query-Rewrite Rules for </a:t>
            </a:r>
            <a:r>
              <a:rPr lang="en-US" b="1" dirty="0"/>
              <a:t>Enterprise Search</a:t>
            </a:r>
            <a:endParaRPr b="1" dirty="0">
              <a:ln w="10160">
                <a:solidFill>
                  <a:schemeClr val="accent1"/>
                </a:solidFill>
                <a:prstDash val="solid"/>
              </a:ln>
              <a:solidFill>
                <a:schemeClr val="accent1">
                  <a:tint val="10000"/>
                </a:schemeClr>
              </a:solidFill>
              <a:effectLst>
                <a:outerShdw blurRad="50000" dist="50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Rectangle 2"/>
          <p:cNvSpPr>
            <a:spLocks noGrp="1"/>
          </p:cNvSpPr>
          <p:nvPr>
            <p:ph type="subTitle" idx="1"/>
          </p:nvPr>
        </p:nvSpPr>
        <p:spPr>
          <a:xfrm>
            <a:off x="683568" y="3212976"/>
            <a:ext cx="7453064" cy="2808312"/>
          </a:xfrm>
        </p:spPr>
        <p:txBody>
          <a:bodyPr/>
          <a:lstStyle/>
          <a:p>
            <a:pPr algn="l"/>
            <a:r>
              <a:rPr lang="en-US" dirty="0" smtClean="0"/>
              <a:t>Date</a:t>
            </a:r>
            <a:r>
              <a:rPr lang="zh-TW" altLang="en-US" dirty="0" smtClean="0"/>
              <a:t> </a:t>
            </a:r>
            <a:r>
              <a:rPr lang="en-US" altLang="zh-TW" dirty="0" smtClean="0"/>
              <a:t>:</a:t>
            </a:r>
            <a:r>
              <a:rPr lang="zh-TW" altLang="en-US" dirty="0" smtClean="0"/>
              <a:t> </a:t>
            </a:r>
            <a:r>
              <a:rPr lang="en-US" dirty="0" smtClean="0"/>
              <a:t>2013/08/13</a:t>
            </a:r>
          </a:p>
          <a:p>
            <a:pPr algn="l"/>
            <a:r>
              <a:rPr lang="en-US" dirty="0" smtClean="0"/>
              <a:t>Source</a:t>
            </a:r>
            <a:r>
              <a:rPr lang="zh-TW" altLang="en-US" dirty="0" smtClean="0"/>
              <a:t> </a:t>
            </a:r>
            <a:r>
              <a:rPr lang="en-US" dirty="0" smtClean="0"/>
              <a:t>:</a:t>
            </a:r>
            <a:r>
              <a:rPr lang="zh-TW" altLang="en-US" dirty="0" smtClean="0"/>
              <a:t> </a:t>
            </a:r>
            <a:r>
              <a:rPr lang="en-US" altLang="zh-TW" dirty="0" smtClean="0"/>
              <a:t>SIGIR’12</a:t>
            </a:r>
          </a:p>
          <a:p>
            <a:pPr algn="l"/>
            <a:r>
              <a:rPr lang="en-US" dirty="0" smtClean="0"/>
              <a:t>Authors </a:t>
            </a:r>
            <a:r>
              <a:rPr lang="en-US" dirty="0"/>
              <a:t>: </a:t>
            </a:r>
            <a:r>
              <a:rPr lang="en-US" dirty="0" err="1"/>
              <a:t>Zhuowei</a:t>
            </a:r>
            <a:r>
              <a:rPr lang="en-US" dirty="0"/>
              <a:t> </a:t>
            </a:r>
            <a:r>
              <a:rPr lang="en-US" dirty="0" err="1" smtClean="0"/>
              <a:t>Bao</a:t>
            </a:r>
            <a:r>
              <a:rPr lang="en-US" dirty="0" smtClean="0"/>
              <a:t>, </a:t>
            </a:r>
            <a:r>
              <a:rPr lang="en-US" altLang="zh-TW" dirty="0" smtClean="0"/>
              <a:t>Benny </a:t>
            </a:r>
            <a:r>
              <a:rPr lang="en-US" altLang="zh-TW" dirty="0" err="1" smtClean="0"/>
              <a:t>Kimelfeld</a:t>
            </a:r>
            <a:r>
              <a:rPr lang="en-US" altLang="zh-TW" dirty="0" smtClean="0"/>
              <a:t> , </a:t>
            </a:r>
            <a:r>
              <a:rPr lang="en-US" altLang="zh-TW" dirty="0" err="1" smtClean="0"/>
              <a:t>Yunyao</a:t>
            </a:r>
            <a:r>
              <a:rPr lang="en-US" altLang="zh-TW" dirty="0" smtClean="0"/>
              <a:t> Li</a:t>
            </a:r>
          </a:p>
          <a:p>
            <a:pPr algn="l"/>
            <a:r>
              <a:rPr lang="en-US" dirty="0"/>
              <a:t>Advisor : </a:t>
            </a:r>
            <a:r>
              <a:rPr lang="en-US" dirty="0" err="1"/>
              <a:t>Dr.Jia</a:t>
            </a:r>
            <a:r>
              <a:rPr lang="en-US" dirty="0"/>
              <a:t>-ling, </a:t>
            </a:r>
            <a:r>
              <a:rPr lang="en-US" dirty="0" err="1"/>
              <a:t>Koh</a:t>
            </a:r>
            <a:endParaRPr lang="en-US" dirty="0"/>
          </a:p>
          <a:p>
            <a:pPr algn="l"/>
            <a:r>
              <a:rPr lang="en-US" dirty="0" smtClean="0"/>
              <a:t>Speaker : Shun-Chen, Cheng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99592" y="404664"/>
            <a:ext cx="7772400" cy="940966"/>
          </a:xfrm>
        </p:spPr>
        <p:txBody>
          <a:bodyPr/>
          <a:lstStyle/>
          <a:p>
            <a:r>
              <a:rPr lang="en-US" altLang="zh-TW" dirty="0"/>
              <a:t>Recognizing Nature </a:t>
            </a:r>
            <a:r>
              <a:rPr lang="en-US" altLang="zh-TW" dirty="0" smtClean="0"/>
              <a:t>Rules(2/3)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683568" y="1412776"/>
            <a:ext cx="7992888" cy="4572000"/>
          </a:xfrm>
        </p:spPr>
        <p:txBody>
          <a:bodyPr/>
          <a:lstStyle/>
          <a:p>
            <a:r>
              <a:rPr lang="en-US" altLang="zh-TW" b="1" dirty="0" smtClean="0"/>
              <a:t>Features</a:t>
            </a:r>
          </a:p>
          <a:p>
            <a:pPr lvl="1"/>
            <a:r>
              <a:rPr lang="en-US" altLang="zh-TW" b="1" dirty="0" smtClean="0"/>
              <a:t>The considered </a:t>
            </a:r>
            <a:r>
              <a:rPr lang="en-US" altLang="zh-TW" b="1" dirty="0"/>
              <a:t>rule is s → t, and u refers to either s or t</a:t>
            </a:r>
          </a:p>
          <a:p>
            <a:endParaRPr lang="zh-TW" altLang="en-US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2492896"/>
            <a:ext cx="7684756" cy="3960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5101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76064" y="327794"/>
            <a:ext cx="7772400" cy="940966"/>
          </a:xfrm>
        </p:spPr>
        <p:txBody>
          <a:bodyPr/>
          <a:lstStyle/>
          <a:p>
            <a:r>
              <a:rPr lang="en-US" altLang="zh-TW" dirty="0"/>
              <a:t>Recognizing Nature </a:t>
            </a:r>
            <a:r>
              <a:rPr lang="en-US" altLang="zh-TW" dirty="0" smtClean="0"/>
              <a:t>Rules(3/3)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971600" y="1484784"/>
            <a:ext cx="7200800" cy="4176464"/>
          </a:xfrm>
        </p:spPr>
        <p:txBody>
          <a:bodyPr/>
          <a:lstStyle/>
          <a:p>
            <a:r>
              <a:rPr lang="en-US" altLang="zh-TW" b="1" dirty="0"/>
              <a:t>Classification </a:t>
            </a:r>
            <a:r>
              <a:rPr lang="en-US" altLang="zh-TW" b="1" dirty="0" smtClean="0"/>
              <a:t>models</a:t>
            </a:r>
          </a:p>
          <a:p>
            <a:pPr lvl="1"/>
            <a:r>
              <a:rPr lang="en-US" altLang="zh-TW" dirty="0" smtClean="0"/>
              <a:t>SVM</a:t>
            </a:r>
          </a:p>
          <a:p>
            <a:pPr marL="320040" lvl="1" indent="0">
              <a:buNone/>
            </a:pPr>
            <a:endParaRPr lang="en-US" altLang="zh-TW" dirty="0" smtClean="0"/>
          </a:p>
          <a:p>
            <a:pPr marL="320040" lvl="1" indent="0">
              <a:buNone/>
            </a:pPr>
            <a:endParaRPr lang="en-US" altLang="zh-TW" dirty="0"/>
          </a:p>
          <a:p>
            <a:pPr marL="320040" lvl="1" indent="0">
              <a:buNone/>
            </a:pPr>
            <a:endParaRPr lang="en-US" altLang="zh-TW" dirty="0" smtClean="0"/>
          </a:p>
          <a:p>
            <a:pPr lvl="1"/>
            <a:r>
              <a:rPr lang="en-US" altLang="zh-TW" dirty="0" smtClean="0"/>
              <a:t>Decision Tree </a:t>
            </a:r>
            <a:r>
              <a:rPr lang="en-US" altLang="zh-TW" dirty="0"/>
              <a:t>with linear-combination splits(</a:t>
            </a:r>
            <a:r>
              <a:rPr lang="en-US" altLang="zh-TW" dirty="0" err="1"/>
              <a:t>rDTLC</a:t>
            </a:r>
            <a:r>
              <a:rPr lang="en-US" altLang="zh-TW" dirty="0"/>
              <a:t>)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095814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sz="quarter" idx="1"/>
          </p:nvPr>
        </p:nvSpPr>
        <p:spPr>
          <a:xfrm>
            <a:off x="899592" y="1916832"/>
            <a:ext cx="6480720" cy="3096344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Introduction</a:t>
            </a:r>
          </a:p>
          <a:p>
            <a:r>
              <a:rPr lang="en-US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Recognizing Nature </a:t>
            </a:r>
            <a:r>
              <a:rPr lang="en-US" dirty="0">
                <a:solidFill>
                  <a:schemeClr val="bg2">
                    <a:lumMod val="60000"/>
                    <a:lumOff val="40000"/>
                  </a:schemeClr>
                </a:solidFill>
              </a:rPr>
              <a:t>R</a:t>
            </a:r>
            <a:r>
              <a:rPr lang="en-US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ules</a:t>
            </a:r>
          </a:p>
          <a:p>
            <a:r>
              <a:rPr lang="en-US" b="1" dirty="0" smtClean="0"/>
              <a:t>Optimizing Multi-Rules Selection</a:t>
            </a:r>
          </a:p>
          <a:p>
            <a:r>
              <a:rPr lang="en-US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Experiments</a:t>
            </a:r>
          </a:p>
          <a:p>
            <a:r>
              <a:rPr lang="en-US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Conclusions</a:t>
            </a:r>
          </a:p>
        </p:txBody>
      </p:sp>
    </p:spTree>
    <p:extLst>
      <p:ext uri="{BB962C8B-B14F-4D97-AF65-F5344CB8AC3E}">
        <p14:creationId xmlns:p14="http://schemas.microsoft.com/office/powerpoint/2010/main" val="81699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99592" y="332656"/>
            <a:ext cx="7992888" cy="940966"/>
          </a:xfrm>
        </p:spPr>
        <p:txBody>
          <a:bodyPr>
            <a:normAutofit/>
          </a:bodyPr>
          <a:lstStyle/>
          <a:p>
            <a:r>
              <a:rPr lang="en-US" altLang="zh-TW" dirty="0"/>
              <a:t>Optimizing Multi-Rules </a:t>
            </a:r>
            <a:r>
              <a:rPr lang="en-US" altLang="zh-TW" dirty="0" smtClean="0"/>
              <a:t>Selection(1/7)</a:t>
            </a:r>
            <a:endParaRPr lang="zh-TW" altLang="en-US" dirty="0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1340768"/>
            <a:ext cx="7099315" cy="4968552"/>
          </a:xfrm>
        </p:spPr>
      </p:pic>
      <p:cxnSp>
        <p:nvCxnSpPr>
          <p:cNvPr id="10" name="弧形接點 9"/>
          <p:cNvCxnSpPr/>
          <p:nvPr/>
        </p:nvCxnSpPr>
        <p:spPr>
          <a:xfrm>
            <a:off x="1303184" y="3465004"/>
            <a:ext cx="2260704" cy="108012"/>
          </a:xfrm>
          <a:prstGeom prst="curvedConnector3">
            <a:avLst>
              <a:gd name="adj1" fmla="val 50000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文字方塊 15"/>
          <p:cNvSpPr txBox="1"/>
          <p:nvPr/>
        </p:nvSpPr>
        <p:spPr>
          <a:xfrm>
            <a:off x="408312" y="3280338"/>
            <a:ext cx="893712" cy="369332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W(</a:t>
            </a:r>
            <a:r>
              <a:rPr lang="en-US" altLang="zh-TW" dirty="0" err="1" smtClean="0"/>
              <a:t>q,d</a:t>
            </a:r>
            <a:r>
              <a:rPr lang="en-US" altLang="zh-TW" dirty="0" smtClean="0"/>
              <a:t>)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56987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99592" y="260648"/>
            <a:ext cx="7906072" cy="940966"/>
          </a:xfrm>
        </p:spPr>
        <p:txBody>
          <a:bodyPr>
            <a:normAutofit/>
          </a:bodyPr>
          <a:lstStyle/>
          <a:p>
            <a:r>
              <a:rPr lang="en-US" altLang="zh-TW" dirty="0"/>
              <a:t>Optimizing Multi-Rules </a:t>
            </a:r>
            <a:r>
              <a:rPr lang="en-US" altLang="zh-TW" dirty="0" smtClean="0"/>
              <a:t>Selection(2/7)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899592" y="1124744"/>
            <a:ext cx="7772400" cy="5472608"/>
          </a:xfrm>
        </p:spPr>
        <p:txBody>
          <a:bodyPr>
            <a:normAutofit/>
          </a:bodyPr>
          <a:lstStyle/>
          <a:p>
            <a:r>
              <a:rPr lang="en-US" altLang="zh-TW" b="1" dirty="0" smtClean="0">
                <a:solidFill>
                  <a:schemeClr val="accent2"/>
                </a:solidFill>
              </a:rPr>
              <a:t>q = spreadsheets </a:t>
            </a:r>
            <a:r>
              <a:rPr lang="en-US" altLang="zh-TW" b="1" dirty="0">
                <a:solidFill>
                  <a:schemeClr val="accent2"/>
                </a:solidFill>
              </a:rPr>
              <a:t>download </a:t>
            </a:r>
          </a:p>
          <a:p>
            <a:r>
              <a:rPr lang="en-US" altLang="zh-TW" dirty="0" smtClean="0"/>
              <a:t>Score(</a:t>
            </a:r>
            <a:r>
              <a:rPr lang="en-US" altLang="zh-TW" dirty="0" err="1" smtClean="0"/>
              <a:t>d|q</a:t>
            </a:r>
            <a:r>
              <a:rPr lang="en-US" altLang="zh-TW" dirty="0" smtClean="0"/>
              <a:t>)</a:t>
            </a:r>
          </a:p>
          <a:p>
            <a:pPr marL="0" indent="0">
              <a:buNone/>
            </a:pPr>
            <a:r>
              <a:rPr lang="en-US" altLang="zh-TW" dirty="0"/>
              <a:t> </a:t>
            </a:r>
            <a:r>
              <a:rPr lang="en-US" altLang="zh-TW" dirty="0" smtClean="0"/>
              <a:t>    </a:t>
            </a:r>
            <a:r>
              <a:rPr lang="en-US" altLang="zh-TW" dirty="0"/>
              <a:t>the maximal weight of a path from </a:t>
            </a:r>
            <a:r>
              <a:rPr lang="en-US" altLang="zh-TW" i="1" dirty="0"/>
              <a:t>q </a:t>
            </a:r>
            <a:r>
              <a:rPr lang="en-US" altLang="zh-TW" dirty="0"/>
              <a:t>to </a:t>
            </a:r>
            <a:r>
              <a:rPr lang="en-US" altLang="zh-TW" i="1" dirty="0"/>
              <a:t>d</a:t>
            </a:r>
            <a:r>
              <a:rPr lang="en-US" altLang="zh-TW" dirty="0" smtClean="0"/>
              <a:t>.</a:t>
            </a:r>
          </a:p>
          <a:p>
            <a:pPr marL="0" indent="0">
              <a:buNone/>
            </a:pPr>
            <a:r>
              <a:rPr lang="en-US" altLang="zh-TW" dirty="0"/>
              <a:t> </a:t>
            </a:r>
            <a:r>
              <a:rPr lang="en-US" altLang="zh-TW" dirty="0" smtClean="0"/>
              <a:t>    ex:  score(d2|q)=3 </a:t>
            </a:r>
            <a:r>
              <a:rPr lang="zh-TW" altLang="en-US" dirty="0" smtClean="0"/>
              <a:t>， </a:t>
            </a:r>
            <a:r>
              <a:rPr lang="en-US" altLang="zh-TW" dirty="0" smtClean="0"/>
              <a:t>score(d1|q)=4</a:t>
            </a:r>
          </a:p>
          <a:p>
            <a:pPr marL="0" indent="0">
              <a:buNone/>
            </a:pPr>
            <a:endParaRPr lang="en-US" altLang="zh-TW" dirty="0"/>
          </a:p>
          <a:p>
            <a:r>
              <a:rPr lang="en-US" altLang="zh-TW" dirty="0" smtClean="0"/>
              <a:t> </a:t>
            </a:r>
          </a:p>
          <a:p>
            <a:pPr marL="0" indent="0">
              <a:buNone/>
            </a:pPr>
            <a:r>
              <a:rPr lang="zh-TW" altLang="en-US" dirty="0" smtClean="0"/>
              <a:t>    </a:t>
            </a:r>
            <a:r>
              <a:rPr lang="en-US" altLang="zh-TW" dirty="0" smtClean="0"/>
              <a:t>the</a:t>
            </a:r>
            <a:r>
              <a:rPr lang="zh-TW" altLang="en-US" dirty="0" smtClean="0"/>
              <a:t> </a:t>
            </a:r>
            <a:r>
              <a:rPr lang="en-US" altLang="zh-TW" dirty="0" smtClean="0"/>
              <a:t>series </a:t>
            </a:r>
            <a:r>
              <a:rPr lang="en-US" altLang="zh-TW" dirty="0"/>
              <a:t>of k documents with the highest w(q, d</a:t>
            </a:r>
            <a:r>
              <a:rPr lang="en-US" altLang="zh-TW" dirty="0" smtClean="0"/>
              <a:t>),</a:t>
            </a:r>
            <a:r>
              <a:rPr lang="zh-TW" altLang="en-US" dirty="0"/>
              <a:t> 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/>
              <a:t> </a:t>
            </a:r>
            <a:r>
              <a:rPr lang="zh-TW" altLang="en-US" dirty="0" smtClean="0"/>
              <a:t>   </a:t>
            </a:r>
            <a:r>
              <a:rPr lang="en-US" altLang="zh-TW" dirty="0" smtClean="0"/>
              <a:t>ordered in</a:t>
            </a:r>
            <a:r>
              <a:rPr lang="zh-TW" altLang="en-US" dirty="0" smtClean="0"/>
              <a:t> </a:t>
            </a:r>
            <a:r>
              <a:rPr lang="en-US" altLang="zh-TW" dirty="0" smtClean="0"/>
              <a:t>descending </a:t>
            </a:r>
            <a:r>
              <a:rPr lang="en-US" altLang="zh-TW" dirty="0"/>
              <a:t>w(q, d</a:t>
            </a:r>
            <a:r>
              <a:rPr lang="en-US" altLang="zh-TW" dirty="0" smtClean="0"/>
              <a:t>).</a:t>
            </a:r>
          </a:p>
          <a:p>
            <a:pPr marL="0" indent="0">
              <a:buNone/>
            </a:pPr>
            <a:r>
              <a:rPr lang="en-US" altLang="zh-TW" dirty="0"/>
              <a:t> </a:t>
            </a:r>
            <a:r>
              <a:rPr lang="en-US" altLang="zh-TW" dirty="0" smtClean="0"/>
              <a:t>   ex: </a:t>
            </a:r>
          </a:p>
          <a:p>
            <a:r>
              <a:rPr lang="en-US" altLang="zh-TW" dirty="0"/>
              <a:t>top1[</a:t>
            </a:r>
            <a:r>
              <a:rPr lang="en-US" altLang="zh-TW" i="1" dirty="0" err="1"/>
              <a:t>q|G</a:t>
            </a:r>
            <a:r>
              <a:rPr lang="en-US" altLang="zh-TW" dirty="0"/>
              <a:t>] is the series (</a:t>
            </a:r>
            <a:r>
              <a:rPr lang="en-US" altLang="zh-TW" i="1" dirty="0"/>
              <a:t>d</a:t>
            </a:r>
            <a:r>
              <a:rPr lang="en-US" altLang="zh-TW" dirty="0"/>
              <a:t>1),</a:t>
            </a:r>
          </a:p>
          <a:p>
            <a:r>
              <a:rPr lang="en-US" altLang="zh-TW" dirty="0" smtClean="0"/>
              <a:t>top2[</a:t>
            </a:r>
            <a:r>
              <a:rPr lang="en-US" altLang="zh-TW" i="1" dirty="0" err="1" smtClean="0"/>
              <a:t>q|G</a:t>
            </a:r>
            <a:r>
              <a:rPr lang="en-US" altLang="zh-TW" dirty="0"/>
              <a:t>] (as well as top3[</a:t>
            </a:r>
            <a:r>
              <a:rPr lang="en-US" altLang="zh-TW" i="1" dirty="0" err="1"/>
              <a:t>q|G</a:t>
            </a:r>
            <a:r>
              <a:rPr lang="en-US" altLang="zh-TW" dirty="0"/>
              <a:t>]) is the series (</a:t>
            </a:r>
            <a:r>
              <a:rPr lang="en-US" altLang="zh-TW" i="1" dirty="0"/>
              <a:t>d</a:t>
            </a:r>
            <a:r>
              <a:rPr lang="en-US" altLang="zh-TW" dirty="0"/>
              <a:t>1</a:t>
            </a:r>
            <a:r>
              <a:rPr lang="en-US" altLang="zh-TW" i="1" dirty="0"/>
              <a:t>, d</a:t>
            </a:r>
            <a:r>
              <a:rPr lang="en-US" altLang="zh-TW" dirty="0"/>
              <a:t>2).</a:t>
            </a:r>
          </a:p>
          <a:p>
            <a:endParaRPr lang="zh-TW" altLang="en-US" dirty="0"/>
          </a:p>
        </p:txBody>
      </p:sp>
      <p:graphicFrame>
        <p:nvGraphicFramePr>
          <p:cNvPr id="4" name="物件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5494154"/>
              </p:ext>
            </p:extLst>
          </p:nvPr>
        </p:nvGraphicFramePr>
        <p:xfrm>
          <a:off x="1259632" y="3429000"/>
          <a:ext cx="1728192" cy="5869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5" name="方程式" r:id="rId3" imgW="672840" imgH="228600" progId="Equation.3">
                  <p:embed/>
                </p:oleObj>
              </mc:Choice>
              <mc:Fallback>
                <p:oleObj name="方程式" r:id="rId3" imgW="67284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259632" y="3429000"/>
                        <a:ext cx="1728192" cy="586933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525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3568" y="260648"/>
            <a:ext cx="8136904" cy="796950"/>
          </a:xfrm>
        </p:spPr>
        <p:txBody>
          <a:bodyPr>
            <a:normAutofit/>
          </a:bodyPr>
          <a:lstStyle/>
          <a:p>
            <a:r>
              <a:rPr lang="en-US" altLang="zh-TW" dirty="0"/>
              <a:t>Optimizing Multi-Rules </a:t>
            </a:r>
            <a:r>
              <a:rPr lang="en-US" altLang="zh-TW" dirty="0" smtClean="0"/>
              <a:t>Selection(3/7)</a:t>
            </a:r>
            <a:endParaRPr lang="zh-TW" altLang="en-US" dirty="0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5589240"/>
            <a:ext cx="3934374" cy="724001"/>
          </a:xfrm>
        </p:spPr>
      </p:pic>
      <p:pic>
        <p:nvPicPr>
          <p:cNvPr id="5" name="圖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4002647"/>
            <a:ext cx="4153480" cy="828791"/>
          </a:xfrm>
          <a:prstGeom prst="rect">
            <a:avLst/>
          </a:prstGeom>
        </p:spPr>
      </p:pic>
      <p:pic>
        <p:nvPicPr>
          <p:cNvPr id="6" name="圖片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528201"/>
            <a:ext cx="6420747" cy="828791"/>
          </a:xfrm>
          <a:prstGeom prst="rect">
            <a:avLst/>
          </a:prstGeom>
        </p:spPr>
      </p:pic>
      <p:sp>
        <p:nvSpPr>
          <p:cNvPr id="7" name="文字方塊 6"/>
          <p:cNvSpPr txBox="1"/>
          <p:nvPr/>
        </p:nvSpPr>
        <p:spPr>
          <a:xfrm>
            <a:off x="611560" y="1148551"/>
            <a:ext cx="84249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/>
              <a:t>quality measure </a:t>
            </a:r>
            <a:r>
              <a:rPr lang="el-GR" altLang="zh-TW" sz="2400" dirty="0" smtClean="0"/>
              <a:t>μ</a:t>
            </a:r>
            <a:r>
              <a:rPr lang="zh-TW" altLang="en-US" sz="2400" dirty="0" smtClean="0"/>
              <a:t>：</a:t>
            </a:r>
            <a:r>
              <a:rPr lang="en-US" altLang="zh-TW" sz="2400" dirty="0" smtClean="0"/>
              <a:t>a </a:t>
            </a:r>
            <a:r>
              <a:rPr lang="en-US" altLang="zh-TW" sz="2400" dirty="0"/>
              <a:t>quality </a:t>
            </a:r>
            <a:r>
              <a:rPr lang="en-US" altLang="zh-TW" sz="2400" dirty="0" smtClean="0"/>
              <a:t>score </a:t>
            </a:r>
            <a:r>
              <a:rPr lang="en-US" altLang="zh-TW" sz="2400" dirty="0"/>
              <a:t>for each query </a:t>
            </a:r>
            <a:r>
              <a:rPr lang="en-US" altLang="zh-TW" sz="2400" i="1" dirty="0"/>
              <a:t>q </a:t>
            </a:r>
            <a:r>
              <a:rPr lang="en-US" altLang="zh-TW" sz="2400" dirty="0"/>
              <a:t>based on </a:t>
            </a:r>
            <a:r>
              <a:rPr lang="en-US" altLang="zh-TW" sz="2400" dirty="0" smtClean="0"/>
              <a:t>the series </a:t>
            </a:r>
            <a:r>
              <a:rPr lang="en-US" altLang="zh-TW" sz="2400" dirty="0" err="1"/>
              <a:t>top</a:t>
            </a:r>
            <a:r>
              <a:rPr lang="en-US" altLang="zh-TW" sz="2400" i="1" dirty="0" err="1"/>
              <a:t>k</a:t>
            </a:r>
            <a:r>
              <a:rPr lang="en-US" altLang="zh-TW" sz="2400" dirty="0"/>
              <a:t>[</a:t>
            </a:r>
            <a:r>
              <a:rPr lang="en-US" altLang="zh-TW" sz="2400" i="1" dirty="0" err="1"/>
              <a:t>q|G</a:t>
            </a:r>
            <a:r>
              <a:rPr lang="en-US" altLang="zh-TW" sz="2400" dirty="0"/>
              <a:t>] and the set </a:t>
            </a:r>
            <a:r>
              <a:rPr lang="en-US" altLang="zh-TW" sz="2400" i="1" dirty="0"/>
              <a:t>δ</a:t>
            </a:r>
            <a:r>
              <a:rPr lang="en-US" altLang="zh-TW" sz="2400" dirty="0"/>
              <a:t>(</a:t>
            </a:r>
            <a:r>
              <a:rPr lang="en-US" altLang="zh-TW" sz="2400" i="1" dirty="0"/>
              <a:t>q</a:t>
            </a:r>
            <a:r>
              <a:rPr lang="en-US" altLang="zh-TW" sz="2400" dirty="0"/>
              <a:t>), for a natural number </a:t>
            </a:r>
            <a:r>
              <a:rPr lang="en-US" altLang="zh-TW" sz="2400" i="1" dirty="0"/>
              <a:t>k </a:t>
            </a:r>
            <a:r>
              <a:rPr lang="en-US" altLang="zh-TW" sz="2400" dirty="0" smtClean="0"/>
              <a:t>of choice </a:t>
            </a:r>
            <a:endParaRPr lang="zh-TW" altLang="en-US" sz="2400" dirty="0"/>
          </a:p>
        </p:txBody>
      </p:sp>
      <p:sp>
        <p:nvSpPr>
          <p:cNvPr id="8" name="文字方塊 7"/>
          <p:cNvSpPr txBox="1"/>
          <p:nvPr/>
        </p:nvSpPr>
        <p:spPr>
          <a:xfrm>
            <a:off x="323528" y="2041684"/>
            <a:ext cx="11946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b="1" dirty="0" smtClean="0">
                <a:solidFill>
                  <a:schemeClr val="accent2"/>
                </a:solidFill>
              </a:rPr>
              <a:t>MRR</a:t>
            </a:r>
            <a:endParaRPr lang="zh-TW" altLang="en-US" sz="2800" b="1" dirty="0">
              <a:solidFill>
                <a:schemeClr val="accent2"/>
              </a:solidFill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281031" y="3541358"/>
            <a:ext cx="50830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b="1" dirty="0" err="1" smtClean="0">
                <a:solidFill>
                  <a:schemeClr val="accent2"/>
                </a:solidFill>
              </a:rPr>
              <a:t>DCG</a:t>
            </a:r>
            <a:r>
              <a:rPr lang="en-US" altLang="zh-TW" sz="2400" b="1" dirty="0" err="1" smtClean="0">
                <a:solidFill>
                  <a:schemeClr val="accent2"/>
                </a:solidFill>
              </a:rPr>
              <a:t>k</a:t>
            </a:r>
            <a:r>
              <a:rPr lang="en-US" altLang="zh-TW" sz="2800" b="1" dirty="0" smtClean="0">
                <a:solidFill>
                  <a:schemeClr val="accent2"/>
                </a:solidFill>
              </a:rPr>
              <a:t>(</a:t>
            </a:r>
            <a:r>
              <a:rPr lang="en-US" altLang="zh-TW" sz="2800" dirty="0">
                <a:solidFill>
                  <a:schemeClr val="accent2"/>
                </a:solidFill>
              </a:rPr>
              <a:t>without labeled </a:t>
            </a:r>
            <a:r>
              <a:rPr lang="en-US" altLang="zh-TW" sz="2800" dirty="0" smtClean="0">
                <a:solidFill>
                  <a:schemeClr val="accent2"/>
                </a:solidFill>
              </a:rPr>
              <a:t>relevance</a:t>
            </a:r>
            <a:r>
              <a:rPr lang="en-US" altLang="zh-TW" sz="2800" b="1" dirty="0" smtClean="0">
                <a:solidFill>
                  <a:schemeClr val="accent2"/>
                </a:solidFill>
              </a:rPr>
              <a:t>)</a:t>
            </a:r>
            <a:endParaRPr lang="zh-TW" altLang="en-US" sz="2800" b="1" dirty="0">
              <a:solidFill>
                <a:schemeClr val="accent2"/>
              </a:solidFill>
            </a:endParaRPr>
          </a:p>
        </p:txBody>
      </p:sp>
      <p:sp>
        <p:nvSpPr>
          <p:cNvPr id="10" name="文字方塊 9"/>
          <p:cNvSpPr txBox="1"/>
          <p:nvPr/>
        </p:nvSpPr>
        <p:spPr>
          <a:xfrm>
            <a:off x="4682736" y="4064578"/>
            <a:ext cx="43537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000" dirty="0" err="1"/>
              <a:t>top</a:t>
            </a:r>
            <a:r>
              <a:rPr lang="en-US" altLang="zh-TW" sz="2000" i="1" dirty="0" err="1"/>
              <a:t>k</a:t>
            </a:r>
            <a:r>
              <a:rPr lang="en-US" altLang="zh-TW" sz="2000" dirty="0"/>
              <a:t>[</a:t>
            </a:r>
            <a:r>
              <a:rPr lang="en-US" altLang="zh-TW" sz="2000" i="1" dirty="0" err="1"/>
              <a:t>q|G</a:t>
            </a:r>
            <a:r>
              <a:rPr lang="en-US" altLang="zh-TW" sz="2000" dirty="0"/>
              <a:t>] = (</a:t>
            </a:r>
            <a:r>
              <a:rPr lang="en-US" altLang="zh-TW" sz="2000" i="1" dirty="0"/>
              <a:t>d</a:t>
            </a:r>
            <a:r>
              <a:rPr lang="en-US" altLang="zh-TW" sz="2000" dirty="0"/>
              <a:t>1</a:t>
            </a:r>
            <a:r>
              <a:rPr lang="en-US" altLang="zh-TW" sz="2000" i="1" dirty="0"/>
              <a:t>, . . . , </a:t>
            </a:r>
            <a:r>
              <a:rPr lang="en-US" altLang="zh-TW" sz="2000" i="1" dirty="0" err="1"/>
              <a:t>dj</a:t>
            </a:r>
            <a:r>
              <a:rPr lang="en-US" altLang="zh-TW" sz="2000" dirty="0"/>
              <a:t>), and each </a:t>
            </a:r>
            <a:r>
              <a:rPr lang="en-US" altLang="zh-TW" sz="2000" i="1" dirty="0" err="1"/>
              <a:t>ai</a:t>
            </a:r>
            <a:r>
              <a:rPr lang="en-US" altLang="zh-TW" sz="2000" i="1" dirty="0"/>
              <a:t> </a:t>
            </a:r>
            <a:r>
              <a:rPr lang="en-US" altLang="zh-TW" sz="2000" dirty="0"/>
              <a:t>is 1 if </a:t>
            </a:r>
            <a:r>
              <a:rPr lang="en-US" altLang="zh-TW" sz="2000" i="1" dirty="0"/>
              <a:t>di ∈ </a:t>
            </a:r>
            <a:r>
              <a:rPr lang="en-US" altLang="zh-TW" sz="2000" i="1" dirty="0" smtClean="0"/>
              <a:t>δ</a:t>
            </a:r>
            <a:r>
              <a:rPr lang="en-US" altLang="zh-TW" sz="2000" dirty="0" smtClean="0"/>
              <a:t>(</a:t>
            </a:r>
            <a:r>
              <a:rPr lang="en-US" altLang="zh-TW" sz="2000" i="1" dirty="0" smtClean="0"/>
              <a:t>q</a:t>
            </a:r>
            <a:r>
              <a:rPr lang="en-US" altLang="zh-TW" sz="2000" dirty="0" smtClean="0"/>
              <a:t>) and </a:t>
            </a:r>
            <a:r>
              <a:rPr lang="en-US" altLang="zh-TW" sz="2000" dirty="0"/>
              <a:t>0 otherwise.</a:t>
            </a:r>
            <a:endParaRPr lang="zh-TW" altLang="en-US" sz="2000" dirty="0"/>
          </a:p>
        </p:txBody>
      </p:sp>
      <p:sp>
        <p:nvSpPr>
          <p:cNvPr id="11" name="文字方塊 10"/>
          <p:cNvSpPr txBox="1"/>
          <p:nvPr/>
        </p:nvSpPr>
        <p:spPr>
          <a:xfrm>
            <a:off x="323528" y="5157192"/>
            <a:ext cx="54726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b="1" i="1" dirty="0">
                <a:solidFill>
                  <a:schemeClr val="accent2"/>
                </a:solidFill>
              </a:rPr>
              <a:t>top-k quality </a:t>
            </a:r>
            <a:r>
              <a:rPr lang="en-US" altLang="zh-TW" sz="2800" b="1" dirty="0">
                <a:solidFill>
                  <a:schemeClr val="accent2"/>
                </a:solidFill>
              </a:rPr>
              <a:t>of </a:t>
            </a:r>
            <a:r>
              <a:rPr lang="en-US" altLang="zh-TW" sz="2800" b="1" i="1" dirty="0">
                <a:solidFill>
                  <a:schemeClr val="accent2"/>
                </a:solidFill>
              </a:rPr>
              <a:t>G</a:t>
            </a:r>
            <a:r>
              <a:rPr lang="en-US" altLang="zh-TW" sz="2800" b="1" dirty="0">
                <a:solidFill>
                  <a:schemeClr val="accent2"/>
                </a:solidFill>
              </a:rPr>
              <a:t>, denoted </a:t>
            </a:r>
            <a:r>
              <a:rPr lang="en-US" altLang="zh-TW" sz="2800" b="1" i="1" dirty="0" err="1">
                <a:solidFill>
                  <a:schemeClr val="accent2"/>
                </a:solidFill>
              </a:rPr>
              <a:t>μk</a:t>
            </a:r>
            <a:r>
              <a:rPr lang="en-US" altLang="zh-TW" sz="2800" b="1" dirty="0">
                <a:solidFill>
                  <a:schemeClr val="accent2"/>
                </a:solidFill>
              </a:rPr>
              <a:t>(</a:t>
            </a:r>
            <a:r>
              <a:rPr lang="en-US" altLang="zh-TW" sz="2800" b="1" i="1" dirty="0">
                <a:solidFill>
                  <a:schemeClr val="accent2"/>
                </a:solidFill>
              </a:rPr>
              <a:t>G, δ</a:t>
            </a:r>
            <a:r>
              <a:rPr lang="en-US" altLang="zh-TW" sz="2800" b="1" dirty="0" smtClean="0">
                <a:solidFill>
                  <a:schemeClr val="accent2"/>
                </a:solidFill>
              </a:rPr>
              <a:t>)</a:t>
            </a:r>
            <a:endParaRPr lang="zh-TW" altLang="en-US" sz="2800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266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3568" y="260648"/>
            <a:ext cx="8050088" cy="940966"/>
          </a:xfrm>
        </p:spPr>
        <p:txBody>
          <a:bodyPr>
            <a:normAutofit/>
          </a:bodyPr>
          <a:lstStyle/>
          <a:p>
            <a:r>
              <a:rPr lang="en-US" altLang="zh-TW" dirty="0"/>
              <a:t>Optimizing Multi-Rules </a:t>
            </a:r>
            <a:r>
              <a:rPr lang="en-US" altLang="zh-TW" dirty="0" smtClean="0"/>
              <a:t>Selection(4/7)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323528" y="1124745"/>
            <a:ext cx="7772400" cy="1368152"/>
          </a:xfrm>
        </p:spPr>
        <p:txBody>
          <a:bodyPr/>
          <a:lstStyle/>
          <a:p>
            <a:r>
              <a:rPr lang="en-US" altLang="zh-TW" dirty="0" smtClean="0"/>
              <a:t>Ex: desideratum </a:t>
            </a:r>
            <a:r>
              <a:rPr lang="el-GR" altLang="zh-TW" i="1" dirty="0" smtClean="0"/>
              <a:t>δ</a:t>
            </a:r>
            <a:r>
              <a:rPr lang="en-US" altLang="zh-TW" i="1" dirty="0" smtClean="0"/>
              <a:t>:</a:t>
            </a:r>
          </a:p>
          <a:p>
            <a:pPr lvl="1"/>
            <a:r>
              <a:rPr lang="el-GR" altLang="zh-TW" i="1" dirty="0"/>
              <a:t>δ</a:t>
            </a:r>
            <a:r>
              <a:rPr lang="el-GR" altLang="zh-TW" dirty="0"/>
              <a:t>(</a:t>
            </a:r>
            <a:r>
              <a:rPr lang="en-US" altLang="zh-TW" dirty="0"/>
              <a:t>lotus notes download) = </a:t>
            </a:r>
            <a:r>
              <a:rPr lang="el-GR" altLang="zh-TW" i="1" dirty="0"/>
              <a:t>δ</a:t>
            </a:r>
            <a:r>
              <a:rPr lang="el-GR" altLang="zh-TW" dirty="0"/>
              <a:t>(</a:t>
            </a:r>
            <a:r>
              <a:rPr lang="en-US" altLang="zh-TW" dirty="0"/>
              <a:t>email client </a:t>
            </a:r>
            <a:r>
              <a:rPr lang="en-US" altLang="zh-TW" dirty="0" err="1"/>
              <a:t>issi</a:t>
            </a:r>
            <a:r>
              <a:rPr lang="en-US" altLang="zh-TW" dirty="0"/>
              <a:t>) = </a:t>
            </a:r>
            <a:r>
              <a:rPr lang="en-US" altLang="zh-TW" i="1" dirty="0"/>
              <a:t>{d</a:t>
            </a:r>
            <a:r>
              <a:rPr lang="en-US" altLang="zh-TW" dirty="0"/>
              <a:t>1</a:t>
            </a:r>
            <a:r>
              <a:rPr lang="en-US" altLang="zh-TW" i="1" dirty="0"/>
              <a:t>}</a:t>
            </a:r>
          </a:p>
          <a:p>
            <a:pPr lvl="1"/>
            <a:r>
              <a:rPr lang="el-GR" altLang="zh-TW" i="1" dirty="0" smtClean="0"/>
              <a:t>δ</a:t>
            </a:r>
            <a:r>
              <a:rPr lang="el-GR" altLang="zh-TW" dirty="0" smtClean="0"/>
              <a:t>(</a:t>
            </a:r>
            <a:r>
              <a:rPr lang="en-US" altLang="zh-TW" dirty="0"/>
              <a:t>spreadsheets download) = </a:t>
            </a:r>
            <a:r>
              <a:rPr lang="en-US" altLang="zh-TW" i="1" dirty="0"/>
              <a:t>{d</a:t>
            </a:r>
            <a:r>
              <a:rPr lang="en-US" altLang="zh-TW" dirty="0"/>
              <a:t>2</a:t>
            </a:r>
            <a:r>
              <a:rPr lang="en-US" altLang="zh-TW" i="1" dirty="0"/>
              <a:t>}</a:t>
            </a:r>
            <a:endParaRPr lang="zh-TW" altLang="en-US" dirty="0"/>
          </a:p>
        </p:txBody>
      </p:sp>
      <p:pic>
        <p:nvPicPr>
          <p:cNvPr id="4" name="內容版面配置區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8790" y="2564904"/>
            <a:ext cx="5462080" cy="4032448"/>
          </a:xfrm>
          <a:prstGeom prst="rect">
            <a:avLst/>
          </a:prstGeom>
        </p:spPr>
      </p:pic>
      <p:sp>
        <p:nvSpPr>
          <p:cNvPr id="5" name="文字方塊 4"/>
          <p:cNvSpPr txBox="1"/>
          <p:nvPr/>
        </p:nvSpPr>
        <p:spPr>
          <a:xfrm>
            <a:off x="323528" y="2492896"/>
            <a:ext cx="25202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000" dirty="0" smtClean="0"/>
              <a:t>top1[</a:t>
            </a:r>
            <a:r>
              <a:rPr lang="en-US" altLang="zh-TW" sz="2000" i="1" dirty="0" smtClean="0"/>
              <a:t>q1|G</a:t>
            </a:r>
            <a:r>
              <a:rPr lang="en-US" altLang="zh-TW" sz="2000" dirty="0"/>
              <a:t>] = (</a:t>
            </a:r>
            <a:r>
              <a:rPr lang="en-US" altLang="zh-TW" sz="2000" i="1" dirty="0" smtClean="0"/>
              <a:t>d</a:t>
            </a:r>
            <a:r>
              <a:rPr lang="en-US" altLang="zh-TW" sz="2000" dirty="0" smtClean="0"/>
              <a:t>1)</a:t>
            </a:r>
          </a:p>
          <a:p>
            <a:r>
              <a:rPr lang="en-US" altLang="zh-TW" sz="2000" dirty="0" smtClean="0"/>
              <a:t>top1[</a:t>
            </a:r>
            <a:r>
              <a:rPr lang="en-US" altLang="zh-TW" sz="2000" i="1" dirty="0" smtClean="0"/>
              <a:t>q2|G</a:t>
            </a:r>
            <a:r>
              <a:rPr lang="en-US" altLang="zh-TW" sz="2000" dirty="0"/>
              <a:t>] = (</a:t>
            </a:r>
            <a:r>
              <a:rPr lang="en-US" altLang="zh-TW" sz="2000" i="1" dirty="0"/>
              <a:t>d</a:t>
            </a:r>
            <a:r>
              <a:rPr lang="en-US" altLang="zh-TW" sz="2000" dirty="0"/>
              <a:t>1</a:t>
            </a:r>
            <a:r>
              <a:rPr lang="en-US" altLang="zh-TW" sz="2000" dirty="0" smtClean="0"/>
              <a:t>)</a:t>
            </a:r>
          </a:p>
          <a:p>
            <a:r>
              <a:rPr lang="en-US" altLang="zh-TW" sz="2000" dirty="0" smtClean="0"/>
              <a:t>top1[</a:t>
            </a:r>
            <a:r>
              <a:rPr lang="en-US" altLang="zh-TW" sz="2000" i="1" dirty="0" smtClean="0"/>
              <a:t>q3|G</a:t>
            </a:r>
            <a:r>
              <a:rPr lang="en-US" altLang="zh-TW" sz="2000" dirty="0"/>
              <a:t>] = (</a:t>
            </a:r>
            <a:r>
              <a:rPr lang="en-US" altLang="zh-TW" sz="2000" i="1" dirty="0" smtClean="0"/>
              <a:t>d</a:t>
            </a:r>
            <a:r>
              <a:rPr lang="en-US" altLang="zh-TW" sz="2000" dirty="0" smtClean="0"/>
              <a:t>1)</a:t>
            </a:r>
            <a:endParaRPr lang="zh-TW" altLang="en-US" sz="2000" dirty="0"/>
          </a:p>
        </p:txBody>
      </p:sp>
      <p:sp>
        <p:nvSpPr>
          <p:cNvPr id="6" name="文字方塊 5"/>
          <p:cNvSpPr txBox="1"/>
          <p:nvPr/>
        </p:nvSpPr>
        <p:spPr>
          <a:xfrm>
            <a:off x="107504" y="3501008"/>
            <a:ext cx="302433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Ø"/>
            </a:pPr>
            <a:r>
              <a:rPr lang="en-US" altLang="zh-TW" sz="2000" b="1" dirty="0" smtClean="0">
                <a:solidFill>
                  <a:schemeClr val="accent2"/>
                </a:solidFill>
              </a:rPr>
              <a:t>MRR at 1:</a:t>
            </a:r>
          </a:p>
          <a:p>
            <a:r>
              <a:rPr lang="en-US" altLang="zh-TW" sz="2000" b="1" i="1" dirty="0" smtClean="0">
                <a:solidFill>
                  <a:schemeClr val="accent2"/>
                </a:solidFill>
              </a:rPr>
              <a:t>μ1</a:t>
            </a:r>
            <a:r>
              <a:rPr lang="en-US" altLang="zh-TW" sz="2000" b="1" dirty="0" smtClean="0">
                <a:solidFill>
                  <a:schemeClr val="accent2"/>
                </a:solidFill>
              </a:rPr>
              <a:t>(</a:t>
            </a:r>
            <a:r>
              <a:rPr lang="en-US" altLang="zh-TW" sz="2000" b="1" i="1" dirty="0" smtClean="0">
                <a:solidFill>
                  <a:schemeClr val="accent2"/>
                </a:solidFill>
              </a:rPr>
              <a:t>G</a:t>
            </a:r>
            <a:r>
              <a:rPr lang="en-US" altLang="zh-TW" sz="2000" b="1" i="1" dirty="0">
                <a:solidFill>
                  <a:schemeClr val="accent2"/>
                </a:solidFill>
              </a:rPr>
              <a:t>, δ</a:t>
            </a:r>
            <a:r>
              <a:rPr lang="en-US" altLang="zh-TW" sz="2000" b="1" dirty="0" smtClean="0">
                <a:solidFill>
                  <a:schemeClr val="accent2"/>
                </a:solidFill>
              </a:rPr>
              <a:t>)=(1/1)+(1/1)+(0/2)</a:t>
            </a:r>
          </a:p>
          <a:p>
            <a:endParaRPr lang="en-US" altLang="zh-TW" sz="2000" b="1" dirty="0">
              <a:solidFill>
                <a:schemeClr val="accent2"/>
              </a:solidFill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en-US" altLang="zh-TW" sz="2000" b="1" dirty="0" smtClean="0">
                <a:solidFill>
                  <a:schemeClr val="accent2"/>
                </a:solidFill>
              </a:rPr>
              <a:t>DCG1:</a:t>
            </a:r>
          </a:p>
          <a:p>
            <a:r>
              <a:rPr lang="en-US" altLang="zh-TW" sz="2000" b="1" i="1" dirty="0" smtClean="0">
                <a:solidFill>
                  <a:schemeClr val="accent2"/>
                </a:solidFill>
              </a:rPr>
              <a:t>μ1</a:t>
            </a:r>
            <a:r>
              <a:rPr lang="en-US" altLang="zh-TW" sz="2000" b="1" dirty="0" smtClean="0">
                <a:solidFill>
                  <a:schemeClr val="accent2"/>
                </a:solidFill>
              </a:rPr>
              <a:t>(</a:t>
            </a:r>
            <a:r>
              <a:rPr lang="en-US" altLang="zh-TW" sz="2000" b="1" i="1" dirty="0" smtClean="0">
                <a:solidFill>
                  <a:schemeClr val="accent2"/>
                </a:solidFill>
              </a:rPr>
              <a:t>G</a:t>
            </a:r>
            <a:r>
              <a:rPr lang="en-US" altLang="zh-TW" sz="2000" b="1" i="1" dirty="0">
                <a:solidFill>
                  <a:schemeClr val="accent2"/>
                </a:solidFill>
              </a:rPr>
              <a:t>, δ</a:t>
            </a:r>
            <a:r>
              <a:rPr lang="en-US" altLang="zh-TW" sz="2000" b="1" dirty="0" smtClean="0">
                <a:solidFill>
                  <a:schemeClr val="accent2"/>
                </a:solidFill>
              </a:rPr>
              <a:t>)</a:t>
            </a:r>
            <a:endParaRPr lang="zh-TW" altLang="en-US" sz="2000" b="1" dirty="0">
              <a:solidFill>
                <a:schemeClr val="accent2"/>
              </a:solidFill>
            </a:endParaRPr>
          </a:p>
        </p:txBody>
      </p:sp>
      <p:graphicFrame>
        <p:nvGraphicFramePr>
          <p:cNvPr id="7" name="物件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76825318"/>
              </p:ext>
            </p:extLst>
          </p:nvPr>
        </p:nvGraphicFramePr>
        <p:xfrm>
          <a:off x="107504" y="5157788"/>
          <a:ext cx="3663950" cy="1366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3" name="方程式" r:id="rId4" imgW="2311200" imgH="863280" progId="Equation.3">
                  <p:embed/>
                </p:oleObj>
              </mc:Choice>
              <mc:Fallback>
                <p:oleObj name="方程式" r:id="rId4" imgW="2311200" imgH="8632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07504" y="5157788"/>
                        <a:ext cx="3663950" cy="1366837"/>
                      </a:xfrm>
                      <a:prstGeom prst="rect">
                        <a:avLst/>
                      </a:prstGeom>
                      <a:solidFill>
                        <a:schemeClr val="tx1">
                          <a:lumMod val="95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53441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27584" y="260648"/>
            <a:ext cx="7992888" cy="1143000"/>
          </a:xfrm>
        </p:spPr>
        <p:txBody>
          <a:bodyPr>
            <a:normAutofit/>
          </a:bodyPr>
          <a:lstStyle/>
          <a:p>
            <a:r>
              <a:rPr lang="en-US" altLang="zh-TW" dirty="0" smtClean="0"/>
              <a:t>Optimizing </a:t>
            </a:r>
            <a:r>
              <a:rPr lang="en-US" altLang="zh-TW" dirty="0"/>
              <a:t>Multi-Rules </a:t>
            </a:r>
            <a:r>
              <a:rPr lang="en-US" altLang="zh-TW" dirty="0" smtClean="0"/>
              <a:t>Selection(5/7)</a:t>
            </a:r>
            <a:endParaRPr lang="zh-TW" altLang="en-US" dirty="0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2420888"/>
            <a:ext cx="5904656" cy="3226153"/>
          </a:xfrm>
        </p:spPr>
      </p:pic>
      <p:sp>
        <p:nvSpPr>
          <p:cNvPr id="3" name="文字方塊 2"/>
          <p:cNvSpPr txBox="1"/>
          <p:nvPr/>
        </p:nvSpPr>
        <p:spPr>
          <a:xfrm>
            <a:off x="1367644" y="1700808"/>
            <a:ext cx="21242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200" dirty="0">
                <a:solidFill>
                  <a:schemeClr val="accent2"/>
                </a:solidFill>
              </a:rPr>
              <a:t>G-Greedy</a:t>
            </a:r>
            <a:endParaRPr lang="zh-TW" altLang="en-US" sz="32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5154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27584" y="399802"/>
            <a:ext cx="7772400" cy="796950"/>
          </a:xfrm>
        </p:spPr>
        <p:txBody>
          <a:bodyPr/>
          <a:lstStyle/>
          <a:p>
            <a:r>
              <a:rPr lang="en-US" altLang="zh-TW" dirty="0" smtClean="0"/>
              <a:t>Example of G-Greedy(6/7)</a:t>
            </a:r>
            <a:endParaRPr lang="zh-TW" altLang="en-US" dirty="0"/>
          </a:p>
        </p:txBody>
      </p:sp>
      <p:pic>
        <p:nvPicPr>
          <p:cNvPr id="5" name="內容版面配置區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1312967"/>
            <a:ext cx="7344816" cy="5140369"/>
          </a:xfrm>
        </p:spPr>
      </p:pic>
    </p:spTree>
    <p:extLst>
      <p:ext uri="{BB962C8B-B14F-4D97-AF65-F5344CB8AC3E}">
        <p14:creationId xmlns:p14="http://schemas.microsoft.com/office/powerpoint/2010/main" val="653330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827584" y="260648"/>
            <a:ext cx="7772400" cy="6408712"/>
          </a:xfrm>
        </p:spPr>
        <p:txBody>
          <a:bodyPr>
            <a:normAutofit/>
          </a:bodyPr>
          <a:lstStyle/>
          <a:p>
            <a:r>
              <a:rPr lang="en-US" altLang="zh-TW" dirty="0" smtClean="0"/>
              <a:t>Iteration1:</a:t>
            </a:r>
          </a:p>
          <a:p>
            <a:pPr lvl="1"/>
            <a:r>
              <a:rPr lang="en-US" altLang="zh-TW" dirty="0" smtClean="0"/>
              <a:t>Candidate = r1</a:t>
            </a:r>
            <a:r>
              <a:rPr lang="zh-TW" altLang="en-US" dirty="0" smtClean="0"/>
              <a:t>，</a:t>
            </a:r>
            <a:endParaRPr lang="en-US" altLang="zh-TW" dirty="0" smtClean="0"/>
          </a:p>
          <a:p>
            <a:pPr lvl="1"/>
            <a:endParaRPr lang="en-US" altLang="zh-TW" dirty="0"/>
          </a:p>
          <a:p>
            <a:pPr marL="320040" lvl="1" indent="0">
              <a:buNone/>
            </a:pPr>
            <a:endParaRPr lang="en-US" altLang="zh-TW" dirty="0" smtClean="0"/>
          </a:p>
          <a:p>
            <a:pPr lvl="1"/>
            <a:r>
              <a:rPr lang="en-US" altLang="zh-TW" dirty="0" smtClean="0"/>
              <a:t>Candidate=r2</a:t>
            </a:r>
            <a:r>
              <a:rPr lang="zh-TW" altLang="en-US" dirty="0" smtClean="0"/>
              <a:t>，</a:t>
            </a:r>
            <a:endParaRPr lang="en-US" altLang="zh-TW" dirty="0" smtClean="0"/>
          </a:p>
          <a:p>
            <a:pPr lvl="1"/>
            <a:endParaRPr lang="en-US" altLang="zh-TW" dirty="0" smtClean="0"/>
          </a:p>
          <a:p>
            <a:pPr lvl="1"/>
            <a:endParaRPr lang="en-US" altLang="zh-TW" dirty="0"/>
          </a:p>
          <a:p>
            <a:pPr lvl="1"/>
            <a:r>
              <a:rPr lang="en-US" altLang="zh-TW" dirty="0" smtClean="0"/>
              <a:t>Candidate=r3</a:t>
            </a:r>
            <a:r>
              <a:rPr lang="zh-TW" altLang="en-US" dirty="0" smtClean="0"/>
              <a:t>，</a:t>
            </a:r>
            <a:endParaRPr lang="en-US" altLang="zh-TW" dirty="0" smtClean="0"/>
          </a:p>
          <a:p>
            <a:pPr lvl="1"/>
            <a:endParaRPr lang="en-US" altLang="zh-TW" dirty="0"/>
          </a:p>
          <a:p>
            <a:pPr lvl="1"/>
            <a:endParaRPr lang="en-US" altLang="zh-TW" dirty="0" smtClean="0"/>
          </a:p>
          <a:p>
            <a:pPr lvl="1"/>
            <a:r>
              <a:rPr lang="en-US" altLang="zh-TW" dirty="0" smtClean="0"/>
              <a:t>Candidate=r4</a:t>
            </a:r>
            <a:r>
              <a:rPr lang="zh-TW" altLang="en-US" dirty="0" smtClean="0"/>
              <a:t>，</a:t>
            </a:r>
            <a:endParaRPr lang="en-US" altLang="zh-TW" dirty="0" smtClean="0"/>
          </a:p>
          <a:p>
            <a:pPr lvl="1"/>
            <a:endParaRPr lang="en-US" altLang="zh-TW" dirty="0" smtClean="0"/>
          </a:p>
          <a:p>
            <a:pPr lvl="1"/>
            <a:endParaRPr lang="en-US" altLang="zh-TW" dirty="0"/>
          </a:p>
          <a:p>
            <a:pPr lvl="1"/>
            <a:endParaRPr lang="en-US" altLang="zh-TW" dirty="0" smtClean="0"/>
          </a:p>
          <a:p>
            <a:pPr lvl="1"/>
            <a:endParaRPr lang="zh-TW" altLang="en-US" dirty="0"/>
          </a:p>
        </p:txBody>
      </p:sp>
      <p:graphicFrame>
        <p:nvGraphicFramePr>
          <p:cNvPr id="4" name="物件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3890287"/>
              </p:ext>
            </p:extLst>
          </p:nvPr>
        </p:nvGraphicFramePr>
        <p:xfrm>
          <a:off x="2051720" y="1196752"/>
          <a:ext cx="5453063" cy="661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19" name="方程式" r:id="rId3" imgW="3733560" imgH="457200" progId="Equation.3">
                  <p:embed/>
                </p:oleObj>
              </mc:Choice>
              <mc:Fallback>
                <p:oleObj name="方程式" r:id="rId3" imgW="3733560" imgH="457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051720" y="1196752"/>
                        <a:ext cx="5453063" cy="661988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物件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90784440"/>
              </p:ext>
            </p:extLst>
          </p:nvPr>
        </p:nvGraphicFramePr>
        <p:xfrm>
          <a:off x="2051720" y="2405385"/>
          <a:ext cx="5416550" cy="663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20" name="方程式" r:id="rId5" imgW="3708360" imgH="457200" progId="Equation.3">
                  <p:embed/>
                </p:oleObj>
              </mc:Choice>
              <mc:Fallback>
                <p:oleObj name="方程式" r:id="rId5" imgW="3708360" imgH="457200" progId="Equation.3">
                  <p:embed/>
                  <p:pic>
                    <p:nvPicPr>
                      <p:cNvPr id="0" name="物件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1720" y="2405385"/>
                        <a:ext cx="5416550" cy="663575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物件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64394563"/>
              </p:ext>
            </p:extLst>
          </p:nvPr>
        </p:nvGraphicFramePr>
        <p:xfrm>
          <a:off x="2051720" y="3717032"/>
          <a:ext cx="5472112" cy="663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21" name="方程式" r:id="rId7" imgW="3746160" imgH="457200" progId="Equation.3">
                  <p:embed/>
                </p:oleObj>
              </mc:Choice>
              <mc:Fallback>
                <p:oleObj name="方程式" r:id="rId7" imgW="3746160" imgH="457200" progId="Equation.3">
                  <p:embed/>
                  <p:pic>
                    <p:nvPicPr>
                      <p:cNvPr id="0" name="物件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1720" y="3717032"/>
                        <a:ext cx="5472112" cy="663575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物件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80683745"/>
              </p:ext>
            </p:extLst>
          </p:nvPr>
        </p:nvGraphicFramePr>
        <p:xfrm>
          <a:off x="2051720" y="4941168"/>
          <a:ext cx="5472113" cy="663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22" name="方程式" r:id="rId9" imgW="3746160" imgH="457200" progId="Equation.3">
                  <p:embed/>
                </p:oleObj>
              </mc:Choice>
              <mc:Fallback>
                <p:oleObj name="方程式" r:id="rId9" imgW="3746160" imgH="457200" progId="Equation.3">
                  <p:embed/>
                  <p:pic>
                    <p:nvPicPr>
                      <p:cNvPr id="0" name="物件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1720" y="4941168"/>
                        <a:ext cx="5472113" cy="663575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物件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80986218"/>
              </p:ext>
            </p:extLst>
          </p:nvPr>
        </p:nvGraphicFramePr>
        <p:xfrm>
          <a:off x="2218650" y="5733256"/>
          <a:ext cx="5233670" cy="9361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23" name="方程式" r:id="rId11" imgW="2539800" imgH="457200" progId="Equation.3">
                  <p:embed/>
                </p:oleObj>
              </mc:Choice>
              <mc:Fallback>
                <p:oleObj name="方程式" r:id="rId11" imgW="2539800" imgH="457200" progId="Equation.3">
                  <p:embed/>
                  <p:pic>
                    <p:nvPicPr>
                      <p:cNvPr id="0" name="物件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18650" y="5733256"/>
                        <a:ext cx="5233670" cy="936104"/>
                      </a:xfrm>
                      <a:prstGeom prst="rect">
                        <a:avLst/>
                      </a:prstGeom>
                      <a:solidFill>
                        <a:schemeClr val="accent2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77301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sz="quarter" idx="1"/>
          </p:nvPr>
        </p:nvSpPr>
        <p:spPr>
          <a:xfrm>
            <a:off x="899592" y="1916832"/>
            <a:ext cx="6480720" cy="3096344"/>
          </a:xfrm>
        </p:spPr>
        <p:txBody>
          <a:bodyPr>
            <a:normAutofit/>
          </a:bodyPr>
          <a:lstStyle/>
          <a:p>
            <a:r>
              <a:rPr lang="en-US" dirty="0" smtClean="0"/>
              <a:t>Introduction</a:t>
            </a:r>
          </a:p>
          <a:p>
            <a:r>
              <a:rPr lang="en-US" dirty="0" smtClean="0"/>
              <a:t>Recognizing Nature </a:t>
            </a:r>
            <a:r>
              <a:rPr lang="en-US" dirty="0"/>
              <a:t>R</a:t>
            </a:r>
            <a:r>
              <a:rPr lang="en-US" dirty="0" smtClean="0"/>
              <a:t>ules</a:t>
            </a:r>
          </a:p>
          <a:p>
            <a:r>
              <a:rPr lang="en-US" dirty="0" smtClean="0"/>
              <a:t>Optimizing Multi-Rules Selection</a:t>
            </a:r>
          </a:p>
          <a:p>
            <a:r>
              <a:rPr lang="en-US" dirty="0" smtClean="0"/>
              <a:t>Experiments</a:t>
            </a:r>
          </a:p>
          <a:p>
            <a:r>
              <a:rPr lang="en-US" dirty="0" smtClean="0"/>
              <a:t>Conclusions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904056" y="116632"/>
            <a:ext cx="7772400" cy="4572000"/>
          </a:xfrm>
        </p:spPr>
        <p:txBody>
          <a:bodyPr/>
          <a:lstStyle/>
          <a:p>
            <a:r>
              <a:rPr lang="en-US" altLang="zh-TW" dirty="0" smtClean="0"/>
              <a:t>Iteration2:</a:t>
            </a:r>
          </a:p>
          <a:p>
            <a:pPr lvl="1"/>
            <a:r>
              <a:rPr lang="en-US" altLang="zh-TW" dirty="0" smtClean="0"/>
              <a:t>Candidate=r1:</a:t>
            </a:r>
          </a:p>
          <a:p>
            <a:pPr lvl="1"/>
            <a:endParaRPr lang="en-US" altLang="zh-TW" dirty="0"/>
          </a:p>
          <a:p>
            <a:pPr lvl="1"/>
            <a:endParaRPr lang="en-US" altLang="zh-TW" dirty="0" smtClean="0"/>
          </a:p>
          <a:p>
            <a:pPr lvl="1"/>
            <a:r>
              <a:rPr lang="en-US" altLang="zh-TW" dirty="0" smtClean="0"/>
              <a:t>Candidate=r3:</a:t>
            </a:r>
          </a:p>
          <a:p>
            <a:pPr lvl="1"/>
            <a:endParaRPr lang="en-US" altLang="zh-TW" dirty="0"/>
          </a:p>
          <a:p>
            <a:pPr lvl="1"/>
            <a:endParaRPr lang="en-US" altLang="zh-TW" dirty="0" smtClean="0"/>
          </a:p>
          <a:p>
            <a:pPr lvl="1"/>
            <a:r>
              <a:rPr lang="en-US" altLang="zh-TW" dirty="0" smtClean="0"/>
              <a:t>Candidate=r4:</a:t>
            </a:r>
          </a:p>
          <a:p>
            <a:pPr lvl="1"/>
            <a:endParaRPr lang="en-US" altLang="zh-TW" dirty="0" smtClean="0"/>
          </a:p>
          <a:p>
            <a:pPr lvl="1"/>
            <a:endParaRPr lang="en-US" altLang="zh-TW" dirty="0" smtClean="0"/>
          </a:p>
          <a:p>
            <a:pPr lvl="1"/>
            <a:endParaRPr lang="zh-TW" altLang="en-US" dirty="0"/>
          </a:p>
        </p:txBody>
      </p:sp>
      <p:graphicFrame>
        <p:nvGraphicFramePr>
          <p:cNvPr id="4" name="物件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58849467"/>
              </p:ext>
            </p:extLst>
          </p:nvPr>
        </p:nvGraphicFramePr>
        <p:xfrm>
          <a:off x="2203450" y="1052513"/>
          <a:ext cx="5602288" cy="663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02" name="方程式" r:id="rId3" imgW="3835080" imgH="457200" progId="Equation.3">
                  <p:embed/>
                </p:oleObj>
              </mc:Choice>
              <mc:Fallback>
                <p:oleObj name="方程式" r:id="rId3" imgW="3835080" imgH="457200" progId="Equation.3">
                  <p:embed/>
                  <p:pic>
                    <p:nvPicPr>
                      <p:cNvPr id="0" name="物件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3450" y="1052513"/>
                        <a:ext cx="5602288" cy="663575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物件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38638668"/>
              </p:ext>
            </p:extLst>
          </p:nvPr>
        </p:nvGraphicFramePr>
        <p:xfrm>
          <a:off x="2149475" y="2276475"/>
          <a:ext cx="5565775" cy="663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03" name="方程式" r:id="rId5" imgW="3809880" imgH="457200" progId="Equation.3">
                  <p:embed/>
                </p:oleObj>
              </mc:Choice>
              <mc:Fallback>
                <p:oleObj name="方程式" r:id="rId5" imgW="3809880" imgH="457200" progId="Equation.3">
                  <p:embed/>
                  <p:pic>
                    <p:nvPicPr>
                      <p:cNvPr id="0" name="物件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9475" y="2276475"/>
                        <a:ext cx="5565775" cy="663575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物件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2469789"/>
              </p:ext>
            </p:extLst>
          </p:nvPr>
        </p:nvGraphicFramePr>
        <p:xfrm>
          <a:off x="2157115" y="3716338"/>
          <a:ext cx="5583237" cy="663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04" name="方程式" r:id="rId7" imgW="3822480" imgH="457200" progId="Equation.3">
                  <p:embed/>
                </p:oleObj>
              </mc:Choice>
              <mc:Fallback>
                <p:oleObj name="方程式" r:id="rId7" imgW="3822480" imgH="457200" progId="Equation.3">
                  <p:embed/>
                  <p:pic>
                    <p:nvPicPr>
                      <p:cNvPr id="0" name="物件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57115" y="3716338"/>
                        <a:ext cx="5583237" cy="663575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物件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87216777"/>
              </p:ext>
            </p:extLst>
          </p:nvPr>
        </p:nvGraphicFramePr>
        <p:xfrm>
          <a:off x="7845" y="4563963"/>
          <a:ext cx="9172667" cy="15293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05" name="方程式" r:id="rId9" imgW="4241520" imgH="711000" progId="Equation.3">
                  <p:embed/>
                </p:oleObj>
              </mc:Choice>
              <mc:Fallback>
                <p:oleObj name="方程式" r:id="rId9" imgW="4241520" imgH="711000" progId="Equation.3">
                  <p:embed/>
                  <p:pic>
                    <p:nvPicPr>
                      <p:cNvPr id="0" name="物件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45" y="4563963"/>
                        <a:ext cx="9172667" cy="1529333"/>
                      </a:xfrm>
                      <a:prstGeom prst="rect">
                        <a:avLst/>
                      </a:prstGeom>
                      <a:solidFill>
                        <a:schemeClr val="accent2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文字方塊 7"/>
          <p:cNvSpPr txBox="1"/>
          <p:nvPr/>
        </p:nvSpPr>
        <p:spPr>
          <a:xfrm>
            <a:off x="3275856" y="6135687"/>
            <a:ext cx="31683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 smtClean="0"/>
              <a:t>stop the algorithm</a:t>
            </a:r>
            <a:endParaRPr lang="zh-TW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881920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3568" y="274638"/>
            <a:ext cx="7978080" cy="1143000"/>
          </a:xfrm>
        </p:spPr>
        <p:txBody>
          <a:bodyPr>
            <a:normAutofit/>
          </a:bodyPr>
          <a:lstStyle/>
          <a:p>
            <a:r>
              <a:rPr lang="en-US" altLang="zh-TW" dirty="0"/>
              <a:t>Optimizing Multi-Rules </a:t>
            </a:r>
            <a:r>
              <a:rPr lang="en-US" altLang="zh-TW" dirty="0" smtClean="0"/>
              <a:t>Selection(7/7) </a:t>
            </a:r>
            <a:endParaRPr lang="zh-TW" altLang="en-US" dirty="0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2708920"/>
            <a:ext cx="6192688" cy="2880320"/>
          </a:xfrm>
        </p:spPr>
      </p:pic>
      <p:sp>
        <p:nvSpPr>
          <p:cNvPr id="5" name="文字方塊 4"/>
          <p:cNvSpPr txBox="1"/>
          <p:nvPr/>
        </p:nvSpPr>
        <p:spPr>
          <a:xfrm>
            <a:off x="1367644" y="1700808"/>
            <a:ext cx="21242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200" b="1" dirty="0" smtClean="0">
                <a:solidFill>
                  <a:schemeClr val="accent2"/>
                </a:solidFill>
              </a:rPr>
              <a:t>L-Greedy</a:t>
            </a:r>
            <a:endParaRPr lang="zh-TW" altLang="en-US" sz="3200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60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sz="quarter" idx="1"/>
          </p:nvPr>
        </p:nvSpPr>
        <p:spPr>
          <a:xfrm>
            <a:off x="899592" y="1916832"/>
            <a:ext cx="6480720" cy="3096344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Introduction</a:t>
            </a:r>
          </a:p>
          <a:p>
            <a:r>
              <a:rPr lang="en-US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Recognizing Nature </a:t>
            </a:r>
            <a:r>
              <a:rPr lang="en-US" dirty="0">
                <a:solidFill>
                  <a:schemeClr val="bg2">
                    <a:lumMod val="60000"/>
                    <a:lumOff val="40000"/>
                  </a:schemeClr>
                </a:solidFill>
              </a:rPr>
              <a:t>R</a:t>
            </a:r>
            <a:r>
              <a:rPr lang="en-US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ules</a:t>
            </a:r>
          </a:p>
          <a:p>
            <a:r>
              <a:rPr lang="en-US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Optimizing Multi-Rules Selection</a:t>
            </a:r>
          </a:p>
          <a:p>
            <a:r>
              <a:rPr lang="en-US" b="1" dirty="0" smtClean="0"/>
              <a:t>Experiments</a:t>
            </a:r>
          </a:p>
          <a:p>
            <a:r>
              <a:rPr lang="en-US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Conclusions</a:t>
            </a:r>
          </a:p>
        </p:txBody>
      </p:sp>
    </p:spTree>
    <p:extLst>
      <p:ext uri="{BB962C8B-B14F-4D97-AF65-F5344CB8AC3E}">
        <p14:creationId xmlns:p14="http://schemas.microsoft.com/office/powerpoint/2010/main" val="81699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Experiments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914400" y="1340768"/>
            <a:ext cx="7772400" cy="5328592"/>
          </a:xfrm>
        </p:spPr>
        <p:txBody>
          <a:bodyPr/>
          <a:lstStyle/>
          <a:p>
            <a:r>
              <a:rPr lang="en-US" altLang="zh-TW" dirty="0" smtClean="0"/>
              <a:t>Query log: 4 months of intranet search at IBM </a:t>
            </a:r>
          </a:p>
          <a:p>
            <a:r>
              <a:rPr lang="en-US" altLang="zh-TW" dirty="0" smtClean="0"/>
              <a:t>Recognizing </a:t>
            </a:r>
            <a:r>
              <a:rPr lang="en-US" altLang="zh-TW" dirty="0"/>
              <a:t>Nature </a:t>
            </a:r>
            <a:r>
              <a:rPr lang="en-US" altLang="zh-TW" dirty="0" smtClean="0"/>
              <a:t>Rules</a:t>
            </a:r>
          </a:p>
          <a:p>
            <a:pPr marL="617220" lvl="1" indent="-342900">
              <a:buFont typeface="Wingdings" pitchFamily="2" charset="2"/>
              <a:buChar char="l"/>
            </a:pPr>
            <a:r>
              <a:rPr lang="en-US" altLang="zh-TW" dirty="0"/>
              <a:t>	</a:t>
            </a:r>
            <a:r>
              <a:rPr lang="en-US" altLang="zh-TW" dirty="0" smtClean="0"/>
              <a:t> </a:t>
            </a:r>
            <a:r>
              <a:rPr lang="en-US" altLang="zh-TW" dirty="0"/>
              <a:t>randomly selected and manually labeled 1187 rules as </a:t>
            </a:r>
            <a:r>
              <a:rPr lang="en-US" altLang="zh-TW" dirty="0" smtClean="0"/>
              <a:t>either natural </a:t>
            </a:r>
            <a:r>
              <a:rPr lang="en-US" altLang="zh-TW" dirty="0"/>
              <a:t>or unnatural</a:t>
            </a:r>
            <a:r>
              <a:rPr lang="en-US" altLang="zh-TW" dirty="0" smtClean="0"/>
              <a:t>.</a:t>
            </a:r>
          </a:p>
          <a:p>
            <a:pPr marL="0" indent="0">
              <a:buNone/>
            </a:pPr>
            <a:endParaRPr lang="en-US" altLang="zh-TW" dirty="0" smtClean="0"/>
          </a:p>
          <a:p>
            <a:pPr marL="617220" lvl="1" indent="-342900">
              <a:buFont typeface="Wingdings" pitchFamily="2" charset="2"/>
              <a:buChar char="l"/>
            </a:pPr>
            <a:r>
              <a:rPr lang="en-US" altLang="zh-TW" dirty="0"/>
              <a:t>Weight : query is weighted by the number of sessions where it is </a:t>
            </a:r>
            <a:r>
              <a:rPr lang="en-US" altLang="zh-TW" dirty="0" smtClean="0"/>
              <a:t>posed</a:t>
            </a:r>
            <a:endParaRPr lang="en-US" altLang="zh-TW" dirty="0"/>
          </a:p>
        </p:txBody>
      </p:sp>
      <p:sp>
        <p:nvSpPr>
          <p:cNvPr id="4" name="向右箭號 3"/>
          <p:cNvSpPr/>
          <p:nvPr/>
        </p:nvSpPr>
        <p:spPr>
          <a:xfrm>
            <a:off x="2124774" y="3140968"/>
            <a:ext cx="504056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" name="文字方塊 4"/>
          <p:cNvSpPr txBox="1"/>
          <p:nvPr/>
        </p:nvSpPr>
        <p:spPr>
          <a:xfrm>
            <a:off x="2699792" y="3049796"/>
            <a:ext cx="15762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 smtClean="0">
                <a:solidFill>
                  <a:schemeClr val="accent2"/>
                </a:solidFill>
              </a:rPr>
              <a:t>Accuracy</a:t>
            </a:r>
            <a:endParaRPr lang="zh-TW" altLang="en-US" sz="2800" dirty="0">
              <a:solidFill>
                <a:schemeClr val="accent2"/>
              </a:solidFill>
            </a:endParaRPr>
          </a:p>
        </p:txBody>
      </p:sp>
      <p:pic>
        <p:nvPicPr>
          <p:cNvPr id="6" name="內容版面配置區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4774" y="4365104"/>
            <a:ext cx="5220429" cy="22482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2001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4400" y="260648"/>
            <a:ext cx="7772400" cy="796950"/>
          </a:xfrm>
        </p:spPr>
        <p:txBody>
          <a:bodyPr/>
          <a:lstStyle/>
          <a:p>
            <a:r>
              <a:rPr lang="en-US" altLang="zh-TW" dirty="0" smtClean="0"/>
              <a:t>Experiments</a:t>
            </a:r>
            <a:endParaRPr lang="zh-TW" altLang="en-US" dirty="0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3861048"/>
            <a:ext cx="6182588" cy="2391109"/>
          </a:xfrm>
        </p:spPr>
      </p:pic>
      <p:pic>
        <p:nvPicPr>
          <p:cNvPr id="5" name="圖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460" y="1196752"/>
            <a:ext cx="5063604" cy="2426048"/>
          </a:xfrm>
          <a:prstGeom prst="rect">
            <a:avLst/>
          </a:prstGeom>
        </p:spPr>
      </p:pic>
      <p:pic>
        <p:nvPicPr>
          <p:cNvPr id="6" name="圖片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064" y="1196752"/>
            <a:ext cx="3958288" cy="2426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203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Experiments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itchFamily="2" charset="2"/>
              <a:buChar char="l"/>
            </a:pPr>
            <a:r>
              <a:rPr lang="en-US" altLang="zh-TW" dirty="0"/>
              <a:t>Optimizing Multi-Rules Selection</a:t>
            </a:r>
          </a:p>
          <a:p>
            <a:pPr lvl="1">
              <a:buFont typeface="Wingdings" pitchFamily="2" charset="2"/>
              <a:buChar char="l"/>
            </a:pPr>
            <a:r>
              <a:rPr lang="en-US" altLang="zh-TW" dirty="0"/>
              <a:t>Measures : </a:t>
            </a:r>
            <a:r>
              <a:rPr lang="en-US" altLang="zh-TW" dirty="0" err="1"/>
              <a:t>NDCG</a:t>
            </a:r>
            <a:r>
              <a:rPr lang="en-US" altLang="zh-TW" sz="1800" dirty="0" err="1"/>
              <a:t>k</a:t>
            </a:r>
            <a:r>
              <a:rPr lang="zh-TW" altLang="en-US" dirty="0"/>
              <a:t>、</a:t>
            </a:r>
            <a:r>
              <a:rPr lang="en-US" altLang="zh-TW" dirty="0"/>
              <a:t>MRR (top-5)</a:t>
            </a:r>
          </a:p>
          <a:p>
            <a:pPr lvl="1">
              <a:buFont typeface="Wingdings" pitchFamily="2" charset="2"/>
              <a:buChar char="l"/>
            </a:pPr>
            <a:endParaRPr lang="en-US" altLang="zh-TW" dirty="0"/>
          </a:p>
          <a:p>
            <a:pPr lvl="1">
              <a:buFont typeface="Wingdings" pitchFamily="2" charset="2"/>
              <a:buChar char="l"/>
            </a:pPr>
            <a:r>
              <a:rPr lang="en-US" altLang="zh-TW" dirty="0"/>
              <a:t>Labeled Dataset: administration graph contains 135 queries, 300 </a:t>
            </a:r>
            <a:r>
              <a:rPr lang="en-US" altLang="zh-TW" dirty="0" err="1"/>
              <a:t>rqueries</a:t>
            </a:r>
            <a:r>
              <a:rPr lang="en-US" altLang="zh-TW" dirty="0"/>
              <a:t>, 423 documents, and a total of 1488 edges</a:t>
            </a:r>
            <a:r>
              <a:rPr lang="en-US" altLang="zh-TW" dirty="0" smtClean="0"/>
              <a:t>.</a:t>
            </a:r>
          </a:p>
          <a:p>
            <a:pPr lvl="1">
              <a:buFont typeface="Wingdings" pitchFamily="2" charset="2"/>
              <a:buChar char="l"/>
            </a:pPr>
            <a:r>
              <a:rPr lang="en-US" altLang="zh-TW" dirty="0"/>
              <a:t>Extended </a:t>
            </a:r>
            <a:r>
              <a:rPr lang="en-US" altLang="zh-TW" dirty="0" err="1"/>
              <a:t>Dataset:administration</a:t>
            </a:r>
            <a:r>
              <a:rPr lang="en-US" altLang="zh-TW" dirty="0"/>
              <a:t> graph contains 1001 queries, 10990 </a:t>
            </a:r>
            <a:r>
              <a:rPr lang="en-US" altLang="zh-TW" dirty="0" smtClean="0"/>
              <a:t>r-queries, 4188 </a:t>
            </a:r>
            <a:r>
              <a:rPr lang="en-US" altLang="zh-TW" dirty="0"/>
              <a:t>documents, and a total of 36986 edges</a:t>
            </a:r>
          </a:p>
          <a:p>
            <a:pPr lvl="1">
              <a:buFont typeface="Wingdings" pitchFamily="2" charset="2"/>
              <a:buChar char="l"/>
            </a:pPr>
            <a:endParaRPr lang="en-US" altLang="zh-TW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513869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55576" y="111770"/>
            <a:ext cx="7772400" cy="796950"/>
          </a:xfrm>
        </p:spPr>
        <p:txBody>
          <a:bodyPr/>
          <a:lstStyle/>
          <a:p>
            <a:r>
              <a:rPr lang="en-US" altLang="zh-TW" dirty="0" smtClean="0"/>
              <a:t>Experiments</a:t>
            </a:r>
            <a:endParaRPr lang="zh-TW" altLang="en-US" dirty="0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5936" y="4509121"/>
            <a:ext cx="5148064" cy="2304256"/>
          </a:xfrm>
        </p:spPr>
      </p:pic>
      <p:pic>
        <p:nvPicPr>
          <p:cNvPr id="5" name="圖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84" y="2276872"/>
            <a:ext cx="5341204" cy="2218514"/>
          </a:xfrm>
          <a:prstGeom prst="rect">
            <a:avLst/>
          </a:prstGeom>
        </p:spPr>
      </p:pic>
      <p:pic>
        <p:nvPicPr>
          <p:cNvPr id="6" name="圖片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6866" y="188640"/>
            <a:ext cx="5482071" cy="2084024"/>
          </a:xfrm>
          <a:prstGeom prst="rect">
            <a:avLst/>
          </a:prstGeom>
        </p:spPr>
      </p:pic>
      <p:sp>
        <p:nvSpPr>
          <p:cNvPr id="7" name="文字方塊 6"/>
          <p:cNvSpPr txBox="1"/>
          <p:nvPr/>
        </p:nvSpPr>
        <p:spPr>
          <a:xfrm>
            <a:off x="179512" y="889556"/>
            <a:ext cx="28803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 smtClean="0">
                <a:solidFill>
                  <a:schemeClr val="accent2"/>
                </a:solidFill>
              </a:rPr>
              <a:t>Labeled Dataset</a:t>
            </a:r>
            <a:endParaRPr lang="zh-TW" altLang="en-US" sz="2800" dirty="0">
              <a:solidFill>
                <a:schemeClr val="accent2"/>
              </a:solidFill>
            </a:endParaRPr>
          </a:p>
        </p:txBody>
      </p:sp>
      <p:sp>
        <p:nvSpPr>
          <p:cNvPr id="3" name="橢圓 2"/>
          <p:cNvSpPr/>
          <p:nvPr/>
        </p:nvSpPr>
        <p:spPr>
          <a:xfrm>
            <a:off x="4932040" y="1124744"/>
            <a:ext cx="936104" cy="432048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橢圓 7"/>
          <p:cNvSpPr/>
          <p:nvPr/>
        </p:nvSpPr>
        <p:spPr>
          <a:xfrm>
            <a:off x="6516216" y="961335"/>
            <a:ext cx="936104" cy="432048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橢圓 8"/>
          <p:cNvSpPr/>
          <p:nvPr/>
        </p:nvSpPr>
        <p:spPr>
          <a:xfrm>
            <a:off x="8100392" y="961335"/>
            <a:ext cx="936104" cy="432048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橢圓 9"/>
          <p:cNvSpPr/>
          <p:nvPr/>
        </p:nvSpPr>
        <p:spPr>
          <a:xfrm>
            <a:off x="4283968" y="2954081"/>
            <a:ext cx="936104" cy="432048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橢圓 10"/>
          <p:cNvSpPr/>
          <p:nvPr/>
        </p:nvSpPr>
        <p:spPr>
          <a:xfrm>
            <a:off x="2733073" y="2954081"/>
            <a:ext cx="936104" cy="432048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" name="橢圓 11"/>
          <p:cNvSpPr/>
          <p:nvPr/>
        </p:nvSpPr>
        <p:spPr>
          <a:xfrm>
            <a:off x="1151620" y="3170105"/>
            <a:ext cx="936104" cy="432048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" name="文字方塊 12"/>
          <p:cNvSpPr txBox="1"/>
          <p:nvPr/>
        </p:nvSpPr>
        <p:spPr>
          <a:xfrm>
            <a:off x="6516216" y="2272664"/>
            <a:ext cx="25202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000" b="1" dirty="0" err="1">
                <a:solidFill>
                  <a:schemeClr val="accent2"/>
                </a:solidFill>
              </a:rPr>
              <a:t>nDCG</a:t>
            </a:r>
            <a:r>
              <a:rPr lang="en-US" altLang="zh-TW" sz="2000" i="1" dirty="0" err="1">
                <a:solidFill>
                  <a:schemeClr val="accent2"/>
                </a:solidFill>
              </a:rPr>
              <a:t>k</a:t>
            </a:r>
            <a:r>
              <a:rPr lang="en-US" altLang="zh-TW" sz="2000" i="1" dirty="0">
                <a:solidFill>
                  <a:schemeClr val="accent2"/>
                </a:solidFill>
              </a:rPr>
              <a:t> </a:t>
            </a:r>
            <a:r>
              <a:rPr lang="en-US" altLang="zh-TW" sz="2000" b="1" dirty="0">
                <a:solidFill>
                  <a:schemeClr val="accent2"/>
                </a:solidFill>
              </a:rPr>
              <a:t>(</a:t>
            </a:r>
            <a:r>
              <a:rPr lang="en-US" altLang="zh-TW" sz="2000" b="1" dirty="0" err="1">
                <a:solidFill>
                  <a:schemeClr val="accent2"/>
                </a:solidFill>
              </a:rPr>
              <a:t>unweighted</a:t>
            </a:r>
            <a:r>
              <a:rPr lang="en-US" altLang="zh-TW" sz="2000" b="1" dirty="0">
                <a:solidFill>
                  <a:schemeClr val="accent2"/>
                </a:solidFill>
              </a:rPr>
              <a:t>)</a:t>
            </a:r>
            <a:endParaRPr lang="zh-TW" altLang="en-US" sz="2000" dirty="0">
              <a:solidFill>
                <a:schemeClr val="accent2"/>
              </a:solidFill>
            </a:endParaRPr>
          </a:p>
        </p:txBody>
      </p:sp>
      <p:sp>
        <p:nvSpPr>
          <p:cNvPr id="14" name="文字方塊 13"/>
          <p:cNvSpPr txBox="1"/>
          <p:nvPr/>
        </p:nvSpPr>
        <p:spPr>
          <a:xfrm>
            <a:off x="395536" y="4437112"/>
            <a:ext cx="21962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000" b="1" dirty="0" err="1">
                <a:solidFill>
                  <a:schemeClr val="accent2"/>
                </a:solidFill>
              </a:rPr>
              <a:t>nDCG</a:t>
            </a:r>
            <a:r>
              <a:rPr lang="en-US" altLang="zh-TW" sz="2000" i="1" dirty="0" err="1">
                <a:solidFill>
                  <a:schemeClr val="accent2"/>
                </a:solidFill>
              </a:rPr>
              <a:t>k</a:t>
            </a:r>
            <a:r>
              <a:rPr lang="en-US" altLang="zh-TW" sz="2000" i="1" dirty="0">
                <a:solidFill>
                  <a:schemeClr val="accent2"/>
                </a:solidFill>
              </a:rPr>
              <a:t> </a:t>
            </a:r>
            <a:r>
              <a:rPr lang="en-US" altLang="zh-TW" sz="2000" b="1" dirty="0" smtClean="0">
                <a:solidFill>
                  <a:schemeClr val="accent2"/>
                </a:solidFill>
              </a:rPr>
              <a:t>(weighted</a:t>
            </a:r>
            <a:r>
              <a:rPr lang="en-US" altLang="zh-TW" sz="2000" b="1" dirty="0">
                <a:solidFill>
                  <a:schemeClr val="accent2"/>
                </a:solidFill>
              </a:rPr>
              <a:t>)</a:t>
            </a:r>
            <a:endParaRPr lang="zh-TW" altLang="en-US" sz="2000" dirty="0">
              <a:solidFill>
                <a:schemeClr val="accent2"/>
              </a:solidFill>
            </a:endParaRPr>
          </a:p>
        </p:txBody>
      </p:sp>
      <p:sp>
        <p:nvSpPr>
          <p:cNvPr id="15" name="文字方塊 14"/>
          <p:cNvSpPr txBox="1"/>
          <p:nvPr/>
        </p:nvSpPr>
        <p:spPr>
          <a:xfrm>
            <a:off x="8100392" y="4095276"/>
            <a:ext cx="8280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000" b="1" dirty="0">
                <a:solidFill>
                  <a:schemeClr val="accent2"/>
                </a:solidFill>
              </a:rPr>
              <a:t>MRR</a:t>
            </a:r>
            <a:endParaRPr lang="zh-TW" altLang="en-US" sz="2000" dirty="0">
              <a:solidFill>
                <a:schemeClr val="accent2"/>
              </a:solidFill>
            </a:endParaRPr>
          </a:p>
        </p:txBody>
      </p:sp>
      <p:sp>
        <p:nvSpPr>
          <p:cNvPr id="16" name="橢圓 15"/>
          <p:cNvSpPr/>
          <p:nvPr/>
        </p:nvSpPr>
        <p:spPr>
          <a:xfrm>
            <a:off x="4860032" y="5373216"/>
            <a:ext cx="690693" cy="432048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7" name="橢圓 16"/>
          <p:cNvSpPr/>
          <p:nvPr/>
        </p:nvSpPr>
        <p:spPr>
          <a:xfrm>
            <a:off x="6012160" y="5661248"/>
            <a:ext cx="720080" cy="432048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8" name="橢圓 17"/>
          <p:cNvSpPr/>
          <p:nvPr/>
        </p:nvSpPr>
        <p:spPr>
          <a:xfrm>
            <a:off x="7236296" y="5517232"/>
            <a:ext cx="677045" cy="432048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9" name="橢圓 18"/>
          <p:cNvSpPr/>
          <p:nvPr/>
        </p:nvSpPr>
        <p:spPr>
          <a:xfrm>
            <a:off x="8444006" y="5445224"/>
            <a:ext cx="664498" cy="432048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0" name="文字方塊 19"/>
          <p:cNvSpPr txBox="1"/>
          <p:nvPr/>
        </p:nvSpPr>
        <p:spPr>
          <a:xfrm>
            <a:off x="287523" y="5190291"/>
            <a:ext cx="370841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altLang="zh-TW" sz="2400" b="1" dirty="0" smtClean="0"/>
              <a:t>L-Greedy </a:t>
            </a:r>
            <a:r>
              <a:rPr lang="en-US" altLang="zh-TW" sz="2400" b="1" dirty="0"/>
              <a:t>and G-Greedy </a:t>
            </a:r>
            <a:r>
              <a:rPr lang="en-US" altLang="zh-TW" sz="2400" b="1" dirty="0" smtClean="0"/>
              <a:t>reach </a:t>
            </a:r>
            <a:r>
              <a:rPr lang="en-US" altLang="zh-TW" sz="2400" b="1" dirty="0"/>
              <a:t>the upper bound</a:t>
            </a:r>
            <a:endParaRPr lang="zh-TW" altLang="en-US" sz="2400" b="1" dirty="0"/>
          </a:p>
        </p:txBody>
      </p:sp>
      <p:sp>
        <p:nvSpPr>
          <p:cNvPr id="21" name="文字方塊 20"/>
          <p:cNvSpPr txBox="1"/>
          <p:nvPr/>
        </p:nvSpPr>
        <p:spPr>
          <a:xfrm>
            <a:off x="5364088" y="2786545"/>
            <a:ext cx="378042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altLang="zh-TW" sz="2400" b="1" dirty="0" smtClean="0"/>
              <a:t>L-Greedy and </a:t>
            </a:r>
            <a:r>
              <a:rPr lang="en-US" altLang="zh-TW" sz="2400" b="1" dirty="0"/>
              <a:t>G-Greedy </a:t>
            </a:r>
            <a:r>
              <a:rPr lang="en-US" altLang="zh-TW" sz="2400" b="1" dirty="0" smtClean="0"/>
              <a:t>score significantly </a:t>
            </a:r>
            <a:r>
              <a:rPr lang="en-US" altLang="zh-TW" sz="2400" b="1" dirty="0"/>
              <a:t>higher than the </a:t>
            </a:r>
            <a:r>
              <a:rPr lang="en-US" altLang="zh-TW" sz="2400" b="1" dirty="0" smtClean="0"/>
              <a:t>other alternatives.</a:t>
            </a:r>
          </a:p>
        </p:txBody>
      </p:sp>
    </p:spTree>
    <p:extLst>
      <p:ext uri="{BB962C8B-B14F-4D97-AF65-F5344CB8AC3E}">
        <p14:creationId xmlns:p14="http://schemas.microsoft.com/office/powerpoint/2010/main" val="1806812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55576" y="125760"/>
            <a:ext cx="7772400" cy="926976"/>
          </a:xfrm>
        </p:spPr>
        <p:txBody>
          <a:bodyPr/>
          <a:lstStyle/>
          <a:p>
            <a:r>
              <a:rPr lang="en-US" altLang="zh-TW" dirty="0" smtClean="0"/>
              <a:t>Experiments</a:t>
            </a:r>
            <a:endParaRPr lang="zh-TW" altLang="en-US" dirty="0"/>
          </a:p>
        </p:txBody>
      </p:sp>
      <p:sp>
        <p:nvSpPr>
          <p:cNvPr id="9" name="文字方塊 8"/>
          <p:cNvSpPr txBox="1"/>
          <p:nvPr/>
        </p:nvSpPr>
        <p:spPr>
          <a:xfrm>
            <a:off x="1043608" y="980728"/>
            <a:ext cx="28803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 smtClean="0">
                <a:solidFill>
                  <a:schemeClr val="accent2"/>
                </a:solidFill>
              </a:rPr>
              <a:t>Running time</a:t>
            </a:r>
            <a:endParaRPr lang="zh-TW" altLang="en-US" sz="2800" dirty="0">
              <a:solidFill>
                <a:schemeClr val="accent2"/>
              </a:solidFill>
            </a:endParaRPr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sz="quarter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3129"/>
          <a:stretch/>
        </p:blipFill>
        <p:spPr>
          <a:xfrm>
            <a:off x="533399" y="1484784"/>
            <a:ext cx="5334745" cy="2022691"/>
          </a:xfrm>
        </p:spPr>
      </p:pic>
      <p:sp>
        <p:nvSpPr>
          <p:cNvPr id="5" name="文字方塊 4"/>
          <p:cNvSpPr txBox="1"/>
          <p:nvPr/>
        </p:nvSpPr>
        <p:spPr>
          <a:xfrm>
            <a:off x="5828932" y="1653768"/>
            <a:ext cx="320756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en-US" altLang="zh-TW" sz="2000" b="1" dirty="0">
                <a:solidFill>
                  <a:schemeClr val="accent4"/>
                </a:solidFill>
              </a:rPr>
              <a:t>locally greedy algorithms are over one </a:t>
            </a:r>
            <a:r>
              <a:rPr lang="en-US" altLang="zh-TW" sz="2000" b="1" dirty="0" smtClean="0">
                <a:solidFill>
                  <a:schemeClr val="accent4"/>
                </a:solidFill>
              </a:rPr>
              <a:t>order of </a:t>
            </a:r>
            <a:r>
              <a:rPr lang="en-US" altLang="zh-TW" sz="2000" b="1" dirty="0">
                <a:solidFill>
                  <a:schemeClr val="accent4"/>
                </a:solidFill>
              </a:rPr>
              <a:t>magnitude faster than their globally greedy counterparts</a:t>
            </a:r>
            <a:endParaRPr lang="zh-TW" altLang="en-US" sz="2000" b="1" dirty="0">
              <a:solidFill>
                <a:schemeClr val="accent4"/>
              </a:solidFill>
            </a:endParaRPr>
          </a:p>
        </p:txBody>
      </p:sp>
      <p:pic>
        <p:nvPicPr>
          <p:cNvPr id="10" name="圖片 9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3595"/>
          <a:stretch/>
        </p:blipFill>
        <p:spPr>
          <a:xfrm>
            <a:off x="3707904" y="3514668"/>
            <a:ext cx="5334745" cy="2002564"/>
          </a:xfrm>
          <a:prstGeom prst="rect">
            <a:avLst/>
          </a:prstGeom>
        </p:spPr>
      </p:pic>
      <p:sp>
        <p:nvSpPr>
          <p:cNvPr id="11" name="圓角矩形 10"/>
          <p:cNvSpPr/>
          <p:nvPr/>
        </p:nvSpPr>
        <p:spPr>
          <a:xfrm>
            <a:off x="2339752" y="2924944"/>
            <a:ext cx="792088" cy="216024"/>
          </a:xfrm>
          <a:prstGeom prst="round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" name="圓角矩形 11"/>
          <p:cNvSpPr/>
          <p:nvPr/>
        </p:nvSpPr>
        <p:spPr>
          <a:xfrm>
            <a:off x="5436096" y="4869160"/>
            <a:ext cx="792088" cy="576064"/>
          </a:xfrm>
          <a:prstGeom prst="roundRect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" name="文字方塊 12"/>
          <p:cNvSpPr txBox="1"/>
          <p:nvPr/>
        </p:nvSpPr>
        <p:spPr>
          <a:xfrm>
            <a:off x="488337" y="3742000"/>
            <a:ext cx="3219567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en-US" altLang="zh-TW" sz="2000" b="1" dirty="0" smtClean="0">
                <a:solidFill>
                  <a:schemeClr val="accent1"/>
                </a:solidFill>
              </a:rPr>
              <a:t>optimized </a:t>
            </a:r>
            <a:r>
              <a:rPr lang="en-US" altLang="zh-TW" sz="2000" b="1" dirty="0">
                <a:solidFill>
                  <a:schemeClr val="accent1"/>
                </a:solidFill>
              </a:rPr>
              <a:t>versions are generally over </a:t>
            </a:r>
            <a:r>
              <a:rPr lang="en-US" altLang="zh-TW" sz="2000" b="1" dirty="0" smtClean="0">
                <a:solidFill>
                  <a:schemeClr val="accent1"/>
                </a:solidFill>
              </a:rPr>
              <a:t>one order </a:t>
            </a:r>
            <a:r>
              <a:rPr lang="en-US" altLang="zh-TW" sz="2000" b="1" dirty="0">
                <a:solidFill>
                  <a:schemeClr val="accent1"/>
                </a:solidFill>
              </a:rPr>
              <a:t>of magnitude faster than their </a:t>
            </a:r>
            <a:r>
              <a:rPr lang="en-US" altLang="zh-TW" sz="2000" b="1" dirty="0" err="1">
                <a:solidFill>
                  <a:schemeClr val="accent1"/>
                </a:solidFill>
              </a:rPr>
              <a:t>unoptimized</a:t>
            </a:r>
            <a:r>
              <a:rPr lang="en-US" altLang="zh-TW" sz="2000" b="1" dirty="0">
                <a:solidFill>
                  <a:schemeClr val="accent1"/>
                </a:solidFill>
              </a:rPr>
              <a:t> counterparts</a:t>
            </a:r>
            <a:r>
              <a:rPr lang="en-US" altLang="zh-TW" dirty="0">
                <a:solidFill>
                  <a:schemeClr val="accent1"/>
                </a:solidFill>
              </a:rPr>
              <a:t>.</a:t>
            </a:r>
            <a:endParaRPr lang="zh-TW" altLang="en-US" dirty="0">
              <a:solidFill>
                <a:schemeClr val="accent1"/>
              </a:solidFill>
            </a:endParaRPr>
          </a:p>
        </p:txBody>
      </p:sp>
      <p:sp>
        <p:nvSpPr>
          <p:cNvPr id="14" name="文字方塊 13"/>
          <p:cNvSpPr txBox="1"/>
          <p:nvPr/>
        </p:nvSpPr>
        <p:spPr>
          <a:xfrm>
            <a:off x="467544" y="5653697"/>
            <a:ext cx="748883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en-US" altLang="zh-TW" sz="2000" b="1" dirty="0">
                <a:solidFill>
                  <a:schemeClr val="accent2"/>
                </a:solidFill>
              </a:rPr>
              <a:t>the optimized version of our </a:t>
            </a:r>
            <a:r>
              <a:rPr lang="en-US" altLang="zh-TW" sz="2000" b="1" dirty="0" smtClean="0">
                <a:solidFill>
                  <a:schemeClr val="accent2"/>
                </a:solidFill>
              </a:rPr>
              <a:t>locally greedy </a:t>
            </a:r>
            <a:r>
              <a:rPr lang="en-US" altLang="zh-TW" sz="2000" b="1" dirty="0">
                <a:solidFill>
                  <a:schemeClr val="accent2"/>
                </a:solidFill>
              </a:rPr>
              <a:t>algorithm is capable of finding an optimal </a:t>
            </a:r>
            <a:r>
              <a:rPr lang="en-US" altLang="zh-TW" sz="2000" b="1" dirty="0" smtClean="0">
                <a:solidFill>
                  <a:schemeClr val="accent2"/>
                </a:solidFill>
              </a:rPr>
              <a:t>solution in </a:t>
            </a:r>
            <a:r>
              <a:rPr lang="en-US" altLang="zh-TW" sz="2000" b="1" dirty="0">
                <a:solidFill>
                  <a:schemeClr val="accent2"/>
                </a:solidFill>
              </a:rPr>
              <a:t>real time for the typical usage scenarios</a:t>
            </a:r>
            <a:endParaRPr lang="zh-TW" altLang="en-US" sz="2000" b="1" dirty="0">
              <a:solidFill>
                <a:schemeClr val="accent2"/>
              </a:solidFill>
            </a:endParaRPr>
          </a:p>
        </p:txBody>
      </p:sp>
      <p:sp>
        <p:nvSpPr>
          <p:cNvPr id="15" name="圓角矩形 14"/>
          <p:cNvSpPr/>
          <p:nvPr/>
        </p:nvSpPr>
        <p:spPr>
          <a:xfrm>
            <a:off x="2339752" y="2397368"/>
            <a:ext cx="792088" cy="216024"/>
          </a:xfrm>
          <a:prstGeom prst="round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94181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sz="quarter" idx="1"/>
          </p:nvPr>
        </p:nvSpPr>
        <p:spPr>
          <a:xfrm>
            <a:off x="899592" y="1916832"/>
            <a:ext cx="6480720" cy="3096344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Introduction</a:t>
            </a:r>
          </a:p>
          <a:p>
            <a:r>
              <a:rPr lang="en-US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Recognizing Nature </a:t>
            </a:r>
            <a:r>
              <a:rPr lang="en-US" dirty="0">
                <a:solidFill>
                  <a:schemeClr val="bg2">
                    <a:lumMod val="60000"/>
                    <a:lumOff val="40000"/>
                  </a:schemeClr>
                </a:solidFill>
              </a:rPr>
              <a:t>R</a:t>
            </a:r>
            <a:r>
              <a:rPr lang="en-US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ules</a:t>
            </a:r>
          </a:p>
          <a:p>
            <a:r>
              <a:rPr lang="en-US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Optimizing Multi-Rules Selection</a:t>
            </a:r>
          </a:p>
          <a:p>
            <a:r>
              <a:rPr lang="en-US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Experiments</a:t>
            </a:r>
          </a:p>
          <a:p>
            <a:r>
              <a:rPr lang="en-US" b="1" dirty="0" smtClean="0"/>
              <a:t>Conclusions</a:t>
            </a:r>
          </a:p>
        </p:txBody>
      </p:sp>
    </p:spTree>
    <p:extLst>
      <p:ext uri="{BB962C8B-B14F-4D97-AF65-F5344CB8AC3E}">
        <p14:creationId xmlns:p14="http://schemas.microsoft.com/office/powerpoint/2010/main" val="81699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933528"/>
          </a:xfrm>
        </p:spPr>
        <p:txBody>
          <a:bodyPr>
            <a:normAutofit/>
          </a:bodyPr>
          <a:lstStyle/>
          <a:p>
            <a:r>
              <a:rPr lang="en-US" dirty="0" smtClean="0"/>
              <a:t>proposed </a:t>
            </a:r>
            <a:r>
              <a:rPr lang="en-US" dirty="0"/>
              <a:t>heuristic algorithms to </a:t>
            </a:r>
            <a:r>
              <a:rPr lang="en-US" dirty="0" smtClean="0"/>
              <a:t>accommodate</a:t>
            </a:r>
            <a:r>
              <a:rPr lang="zh-TW" altLang="en-US" dirty="0" smtClean="0"/>
              <a:t> </a:t>
            </a:r>
            <a:r>
              <a:rPr lang="en-US" altLang="zh-TW" dirty="0" smtClean="0"/>
              <a:t>the</a:t>
            </a:r>
            <a:r>
              <a:rPr lang="en-US" dirty="0" smtClean="0"/>
              <a:t> hardness of the </a:t>
            </a:r>
            <a:r>
              <a:rPr lang="en-US" altLang="zh-TW" dirty="0" smtClean="0"/>
              <a:t>task(the </a:t>
            </a:r>
            <a:r>
              <a:rPr lang="en-US" altLang="zh-TW" dirty="0"/>
              <a:t>problem of selecting </a:t>
            </a:r>
            <a:r>
              <a:rPr lang="en-US" altLang="zh-TW" dirty="0" smtClean="0"/>
              <a:t>rules)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/>
              <a:t>Experiments on a real enterprise </a:t>
            </a:r>
            <a:r>
              <a:rPr lang="en-US" dirty="0" smtClean="0"/>
              <a:t>case</a:t>
            </a:r>
            <a:r>
              <a:rPr lang="zh-TW" altLang="en-US" dirty="0" smtClean="0"/>
              <a:t> </a:t>
            </a:r>
            <a:r>
              <a:rPr lang="en-US" dirty="0" smtClean="0"/>
              <a:t>(IBM </a:t>
            </a:r>
            <a:r>
              <a:rPr lang="en-US" dirty="0"/>
              <a:t>intranet search) indicate that the proposed </a:t>
            </a:r>
            <a:r>
              <a:rPr lang="en-US" dirty="0" smtClean="0"/>
              <a:t>solutions</a:t>
            </a:r>
            <a:r>
              <a:rPr lang="zh-TW" altLang="en-US" dirty="0" smtClean="0"/>
              <a:t> </a:t>
            </a:r>
            <a:r>
              <a:rPr lang="en-US" dirty="0" smtClean="0"/>
              <a:t>are </a:t>
            </a:r>
            <a:r>
              <a:rPr lang="en-US" dirty="0"/>
              <a:t>effective and feasible</a:t>
            </a:r>
            <a:r>
              <a:rPr lang="en-US" dirty="0" smtClean="0"/>
              <a:t>.</a:t>
            </a:r>
            <a:endParaRPr lang="en-US" dirty="0"/>
          </a:p>
          <a:p>
            <a:endParaRPr lang="en-US" dirty="0" smtClean="0"/>
          </a:p>
          <a:p>
            <a:r>
              <a:rPr lang="en-US" altLang="zh-TW" dirty="0"/>
              <a:t>In future work, we plan to focus on extending </a:t>
            </a:r>
            <a:r>
              <a:rPr lang="en-US" altLang="zh-TW" dirty="0" smtClean="0"/>
              <a:t>our</a:t>
            </a:r>
            <a:r>
              <a:rPr lang="zh-TW" altLang="en-US" dirty="0" smtClean="0"/>
              <a:t> </a:t>
            </a:r>
            <a:r>
              <a:rPr lang="en-US" altLang="zh-TW" dirty="0" smtClean="0"/>
              <a:t>techniques </a:t>
            </a:r>
            <a:r>
              <a:rPr lang="en-US" altLang="zh-TW" dirty="0"/>
              <a:t>to handle significantly more expressive rules.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sz="quarter" idx="1"/>
          </p:nvPr>
        </p:nvSpPr>
        <p:spPr>
          <a:xfrm>
            <a:off x="899592" y="1916832"/>
            <a:ext cx="6480720" cy="3096344"/>
          </a:xfrm>
        </p:spPr>
        <p:txBody>
          <a:bodyPr>
            <a:normAutofit/>
          </a:bodyPr>
          <a:lstStyle/>
          <a:p>
            <a:r>
              <a:rPr lang="en-US" b="1" dirty="0" smtClean="0"/>
              <a:t>Introduction</a:t>
            </a:r>
          </a:p>
          <a:p>
            <a:r>
              <a:rPr lang="en-US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Recognizing Nature </a:t>
            </a:r>
            <a:r>
              <a:rPr lang="en-US" dirty="0">
                <a:solidFill>
                  <a:schemeClr val="bg2">
                    <a:lumMod val="60000"/>
                    <a:lumOff val="40000"/>
                  </a:schemeClr>
                </a:solidFill>
              </a:rPr>
              <a:t>R</a:t>
            </a:r>
            <a:r>
              <a:rPr lang="en-US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ules</a:t>
            </a:r>
          </a:p>
          <a:p>
            <a:r>
              <a:rPr lang="en-US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Optimizing Multi-Rules Selection</a:t>
            </a:r>
          </a:p>
          <a:p>
            <a:r>
              <a:rPr lang="en-US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Experiments</a:t>
            </a:r>
          </a:p>
          <a:p>
            <a:r>
              <a:rPr lang="en-US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Conclusions</a:t>
            </a:r>
          </a:p>
        </p:txBody>
      </p:sp>
    </p:spTree>
    <p:extLst>
      <p:ext uri="{BB962C8B-B14F-4D97-AF65-F5344CB8AC3E}">
        <p14:creationId xmlns:p14="http://schemas.microsoft.com/office/powerpoint/2010/main" val="3081553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789512"/>
          </a:xfrm>
        </p:spPr>
        <p:txBody>
          <a:bodyPr/>
          <a:lstStyle/>
          <a:p>
            <a:pPr>
              <a:buFont typeface="Wingdings" pitchFamily="2" charset="2"/>
              <a:buChar char="l"/>
            </a:pPr>
            <a:r>
              <a:rPr lang="en-US" altLang="zh-TW" dirty="0" smtClean="0"/>
              <a:t>Enterprise Search</a:t>
            </a:r>
          </a:p>
          <a:p>
            <a:pPr marL="0" indent="0">
              <a:buNone/>
            </a:pPr>
            <a:r>
              <a:rPr lang="en-US" altLang="zh-TW" dirty="0"/>
              <a:t>     </a:t>
            </a:r>
            <a:r>
              <a:rPr lang="en-US" altLang="zh-TW" dirty="0" smtClean="0"/>
              <a:t>index </a:t>
            </a:r>
            <a:r>
              <a:rPr lang="en-US" altLang="zh-TW" dirty="0"/>
              <a:t>data and documents from a variety of sources such as: file systems, intranets, document management systems, e-mail, and databases. </a:t>
            </a:r>
            <a:endParaRPr lang="en-US" altLang="zh-TW" dirty="0" smtClean="0"/>
          </a:p>
          <a:p>
            <a:pPr marL="0" indent="0">
              <a:buNone/>
            </a:pPr>
            <a:endParaRPr lang="en-US" altLang="zh-TW" dirty="0" smtClean="0"/>
          </a:p>
          <a:p>
            <a:pPr>
              <a:buFont typeface="Wingdings" pitchFamily="2" charset="2"/>
              <a:buChar char="Ø"/>
            </a:pPr>
            <a:r>
              <a:rPr lang="en-US" altLang="zh-TW" dirty="0" smtClean="0"/>
              <a:t>integrate </a:t>
            </a:r>
            <a:r>
              <a:rPr lang="en-US" altLang="zh-TW" dirty="0"/>
              <a:t>structured and unstructured data in their collections</a:t>
            </a:r>
            <a:r>
              <a:rPr lang="en-US" altLang="zh-TW" dirty="0" smtClean="0"/>
              <a:t>.</a:t>
            </a:r>
          </a:p>
          <a:p>
            <a:pPr>
              <a:buFont typeface="Wingdings" pitchFamily="2" charset="2"/>
              <a:buChar char="Ø"/>
            </a:pPr>
            <a:r>
              <a:rPr lang="en-US" altLang="zh-TW" dirty="0"/>
              <a:t>dynamic terminology and jargon that are specific to the enterprise domain</a:t>
            </a:r>
            <a:r>
              <a:rPr lang="en-US" altLang="zh-TW" dirty="0" smtClean="0"/>
              <a:t>.</a:t>
            </a:r>
          </a:p>
          <a:p>
            <a:pPr>
              <a:buFont typeface="Wingdings" pitchFamily="2" charset="2"/>
              <a:buChar char="Ø"/>
            </a:pPr>
            <a:r>
              <a:rPr lang="en-US" altLang="zh-TW" dirty="0"/>
              <a:t>domain experts maintaining</a:t>
            </a:r>
          </a:p>
          <a:p>
            <a:pPr>
              <a:buFont typeface="Wingdings" pitchFamily="2" charset="2"/>
              <a:buChar char="Ø"/>
            </a:pPr>
            <a:endParaRPr lang="en-US" altLang="zh-TW" dirty="0" smtClean="0"/>
          </a:p>
          <a:p>
            <a:pPr marL="0" indent="0">
              <a:buNone/>
            </a:pP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914400" y="188640"/>
            <a:ext cx="7772400" cy="926976"/>
          </a:xfrm>
        </p:spPr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4" name="向下箭號 3"/>
          <p:cNvSpPr/>
          <p:nvPr/>
        </p:nvSpPr>
        <p:spPr>
          <a:xfrm>
            <a:off x="3059832" y="1944708"/>
            <a:ext cx="792088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文字方塊 6"/>
          <p:cNvSpPr txBox="1"/>
          <p:nvPr/>
        </p:nvSpPr>
        <p:spPr>
          <a:xfrm>
            <a:off x="35496" y="1350498"/>
            <a:ext cx="72072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altLang="zh-TW" sz="2400" dirty="0" smtClean="0"/>
              <a:t>Relevant documents </a:t>
            </a:r>
            <a:r>
              <a:rPr lang="en-US" altLang="zh-TW" sz="2400" dirty="0"/>
              <a:t>missing from the top matches.</a:t>
            </a:r>
            <a:endParaRPr lang="zh-TW" altLang="en-US" dirty="0"/>
          </a:p>
        </p:txBody>
      </p:sp>
      <p:sp>
        <p:nvSpPr>
          <p:cNvPr id="8" name="向下箭號 7"/>
          <p:cNvSpPr/>
          <p:nvPr/>
        </p:nvSpPr>
        <p:spPr>
          <a:xfrm>
            <a:off x="3491880" y="3429000"/>
            <a:ext cx="792088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文字方塊 8"/>
          <p:cNvSpPr txBox="1"/>
          <p:nvPr/>
        </p:nvSpPr>
        <p:spPr>
          <a:xfrm>
            <a:off x="2267744" y="4077072"/>
            <a:ext cx="39026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smtClean="0"/>
              <a:t>tedious </a:t>
            </a:r>
            <a:r>
              <a:rPr lang="en-US" altLang="zh-TW" sz="2400" dirty="0"/>
              <a:t>and time </a:t>
            </a:r>
            <a:r>
              <a:rPr lang="en-US" altLang="zh-TW" sz="2400" dirty="0" smtClean="0"/>
              <a:t>consuming</a:t>
            </a:r>
            <a:endParaRPr lang="zh-TW" altLang="en-US" sz="2400" dirty="0"/>
          </a:p>
        </p:txBody>
      </p:sp>
      <p:sp>
        <p:nvSpPr>
          <p:cNvPr id="10" name="文字方塊 9"/>
          <p:cNvSpPr txBox="1"/>
          <p:nvPr/>
        </p:nvSpPr>
        <p:spPr>
          <a:xfrm>
            <a:off x="323528" y="2636912"/>
            <a:ext cx="69209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/>
              <a:t>administrators to influence </a:t>
            </a:r>
            <a:r>
              <a:rPr lang="en-US" altLang="zh-TW" sz="2400" dirty="0" smtClean="0"/>
              <a:t>search results </a:t>
            </a:r>
            <a:r>
              <a:rPr lang="en-US" altLang="zh-TW" sz="2400" dirty="0"/>
              <a:t>by crafting query-rewrite rules</a:t>
            </a:r>
            <a:endParaRPr lang="zh-TW" altLang="en-US" sz="2400" dirty="0"/>
          </a:p>
        </p:txBody>
      </p:sp>
      <p:sp>
        <p:nvSpPr>
          <p:cNvPr id="11" name="向下箭號 10"/>
          <p:cNvSpPr/>
          <p:nvPr/>
        </p:nvSpPr>
        <p:spPr>
          <a:xfrm>
            <a:off x="4270934" y="4908477"/>
            <a:ext cx="792088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" name="文字方塊 11"/>
          <p:cNvSpPr txBox="1"/>
          <p:nvPr/>
        </p:nvSpPr>
        <p:spPr>
          <a:xfrm>
            <a:off x="1782211" y="5373216"/>
            <a:ext cx="718227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600" b="1" dirty="0">
                <a:solidFill>
                  <a:schemeClr val="accent2"/>
                </a:solidFill>
              </a:rPr>
              <a:t>G</a:t>
            </a:r>
            <a:r>
              <a:rPr lang="en-US" altLang="zh-TW" sz="3600" b="1" dirty="0" smtClean="0">
                <a:solidFill>
                  <a:schemeClr val="accent2"/>
                </a:solidFill>
              </a:rPr>
              <a:t>oal</a:t>
            </a:r>
            <a:r>
              <a:rPr lang="en-US" altLang="zh-TW" sz="2400" dirty="0" smtClean="0"/>
              <a:t> : ease </a:t>
            </a:r>
            <a:r>
              <a:rPr lang="en-US" altLang="zh-TW" sz="2400" dirty="0"/>
              <a:t>the burden on search administrators by </a:t>
            </a:r>
            <a:r>
              <a:rPr lang="en-US" altLang="zh-TW" sz="2400" dirty="0" smtClean="0"/>
              <a:t>automatically suggesting </a:t>
            </a:r>
            <a:r>
              <a:rPr lang="en-US" altLang="zh-TW" sz="2400" dirty="0"/>
              <a:t>rewrite rules.</a:t>
            </a:r>
            <a:endParaRPr lang="zh-TW" altLang="en-US" sz="2400" dirty="0"/>
          </a:p>
        </p:txBody>
      </p:sp>
      <p:pic>
        <p:nvPicPr>
          <p:cNvPr id="3" name="圖片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899" r="22899"/>
          <a:stretch/>
        </p:blipFill>
        <p:spPr>
          <a:xfrm>
            <a:off x="7242709" y="316129"/>
            <a:ext cx="1703602" cy="232078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755576" y="111770"/>
            <a:ext cx="7772400" cy="796950"/>
          </a:xfrm>
        </p:spPr>
        <p:txBody>
          <a:bodyPr/>
          <a:lstStyle/>
          <a:p>
            <a:r>
              <a:rPr lang="en-US" dirty="0" smtClean="0"/>
              <a:t>Two Challenges</a:t>
            </a:r>
            <a:endParaRPr lang="en-US" dirty="0"/>
          </a:p>
        </p:txBody>
      </p:sp>
      <p:graphicFrame>
        <p:nvGraphicFramePr>
          <p:cNvPr id="9" name="內容版面配置區 8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630934171"/>
              </p:ext>
            </p:extLst>
          </p:nvPr>
        </p:nvGraphicFramePr>
        <p:xfrm>
          <a:off x="395536" y="764704"/>
          <a:ext cx="7772400" cy="20882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0" name="圖片 9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5856" y="1916832"/>
            <a:ext cx="5760640" cy="4941168"/>
          </a:xfrm>
          <a:prstGeom prst="rect">
            <a:avLst/>
          </a:prstGeom>
        </p:spPr>
      </p:pic>
      <p:sp>
        <p:nvSpPr>
          <p:cNvPr id="11" name="矩形 10"/>
          <p:cNvSpPr/>
          <p:nvPr/>
        </p:nvSpPr>
        <p:spPr>
          <a:xfrm>
            <a:off x="3779912" y="2348880"/>
            <a:ext cx="4032448" cy="432048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" name="矩形 11"/>
          <p:cNvSpPr/>
          <p:nvPr/>
        </p:nvSpPr>
        <p:spPr>
          <a:xfrm>
            <a:off x="3923076" y="3284984"/>
            <a:ext cx="3745268" cy="432048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" name="文字方塊 2"/>
          <p:cNvSpPr txBox="1"/>
          <p:nvPr/>
        </p:nvSpPr>
        <p:spPr>
          <a:xfrm>
            <a:off x="179512" y="5157192"/>
            <a:ext cx="273630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b="1" dirty="0" smtClean="0">
                <a:solidFill>
                  <a:schemeClr val="accent2"/>
                </a:solidFill>
              </a:rPr>
              <a:t>Solved by</a:t>
            </a:r>
          </a:p>
          <a:p>
            <a:r>
              <a:rPr lang="en-US" altLang="zh-TW" sz="2400" b="1" dirty="0" smtClean="0">
                <a:solidFill>
                  <a:schemeClr val="accent2"/>
                </a:solidFill>
              </a:rPr>
              <a:t>machine-learning</a:t>
            </a:r>
            <a:endParaRPr lang="en-US" altLang="zh-TW" sz="2400" b="1" dirty="0">
              <a:solidFill>
                <a:schemeClr val="accent2"/>
              </a:solidFill>
            </a:endParaRPr>
          </a:p>
          <a:p>
            <a:r>
              <a:rPr lang="en-US" altLang="zh-TW" sz="2400" b="1" dirty="0">
                <a:solidFill>
                  <a:schemeClr val="accent2"/>
                </a:solidFill>
              </a:rPr>
              <a:t>classification approach</a:t>
            </a:r>
            <a:endParaRPr lang="zh-TW" altLang="en-US" sz="2400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內容版面配置區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89018815"/>
              </p:ext>
            </p:extLst>
          </p:nvPr>
        </p:nvGraphicFramePr>
        <p:xfrm>
          <a:off x="323528" y="188640"/>
          <a:ext cx="8424936" cy="17281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6" name="圖片 5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96" y="1773799"/>
            <a:ext cx="7200800" cy="5039577"/>
          </a:xfrm>
          <a:prstGeom prst="rect">
            <a:avLst/>
          </a:prstGeom>
        </p:spPr>
      </p:pic>
      <p:sp>
        <p:nvSpPr>
          <p:cNvPr id="8" name="文字方塊 7"/>
          <p:cNvSpPr txBox="1"/>
          <p:nvPr/>
        </p:nvSpPr>
        <p:spPr>
          <a:xfrm>
            <a:off x="35496" y="1268760"/>
            <a:ext cx="69127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000" b="1" dirty="0" smtClean="0"/>
              <a:t>Query1  -&gt;  r1  -&gt;  spreadsheets </a:t>
            </a:r>
            <a:r>
              <a:rPr lang="en-US" altLang="zh-TW" sz="2000" b="1" dirty="0" err="1" smtClean="0"/>
              <a:t>issi</a:t>
            </a:r>
            <a:r>
              <a:rPr lang="en-US" altLang="zh-TW" sz="2000" b="1" dirty="0" smtClean="0"/>
              <a:t>  -&gt; pushing d2 below d1. </a:t>
            </a:r>
            <a:endParaRPr lang="zh-TW" altLang="en-US" sz="2000" b="1" dirty="0"/>
          </a:p>
        </p:txBody>
      </p:sp>
      <p:sp>
        <p:nvSpPr>
          <p:cNvPr id="9" name="矩形 8"/>
          <p:cNvSpPr/>
          <p:nvPr/>
        </p:nvSpPr>
        <p:spPr>
          <a:xfrm>
            <a:off x="1619672" y="1804888"/>
            <a:ext cx="2808312" cy="345421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文字方塊 9"/>
          <p:cNvSpPr txBox="1"/>
          <p:nvPr/>
        </p:nvSpPr>
        <p:spPr>
          <a:xfrm>
            <a:off x="0" y="868650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000" b="1" dirty="0" smtClean="0"/>
              <a:t>Query1 : spreadsheets download  -&gt; r3  -&gt; symphony download -&gt; d2 on top match</a:t>
            </a:r>
            <a:endParaRPr lang="zh-TW" altLang="en-US" sz="2000" b="1" dirty="0"/>
          </a:p>
        </p:txBody>
      </p:sp>
      <p:sp>
        <p:nvSpPr>
          <p:cNvPr id="11" name="矩形 10"/>
          <p:cNvSpPr/>
          <p:nvPr/>
        </p:nvSpPr>
        <p:spPr>
          <a:xfrm>
            <a:off x="1619672" y="2636912"/>
            <a:ext cx="3960440" cy="345421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文字方塊 1"/>
          <p:cNvSpPr txBox="1"/>
          <p:nvPr/>
        </p:nvSpPr>
        <p:spPr>
          <a:xfrm>
            <a:off x="7164288" y="5013176"/>
            <a:ext cx="208823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000" b="1" dirty="0" smtClean="0">
                <a:solidFill>
                  <a:schemeClr val="accent2"/>
                </a:solidFill>
              </a:rPr>
              <a:t>Propose a heuristic</a:t>
            </a:r>
            <a:endParaRPr lang="en-US" altLang="zh-TW" sz="2000" b="1" dirty="0">
              <a:solidFill>
                <a:schemeClr val="accent2"/>
              </a:solidFill>
            </a:endParaRPr>
          </a:p>
          <a:p>
            <a:r>
              <a:rPr lang="en-US" altLang="zh-TW" sz="2000" b="1" dirty="0">
                <a:solidFill>
                  <a:schemeClr val="accent2"/>
                </a:solidFill>
              </a:rPr>
              <a:t>approaches and optimization thereof</a:t>
            </a:r>
            <a:endParaRPr lang="zh-TW" altLang="en-US" sz="2000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sz="quarter" idx="1"/>
          </p:nvPr>
        </p:nvSpPr>
        <p:spPr>
          <a:xfrm>
            <a:off x="899592" y="1916832"/>
            <a:ext cx="6480720" cy="3096344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Introduction</a:t>
            </a:r>
          </a:p>
          <a:p>
            <a:r>
              <a:rPr lang="en-US" b="1" dirty="0" smtClean="0"/>
              <a:t>Recognizing Nature </a:t>
            </a:r>
            <a:r>
              <a:rPr lang="en-US" b="1" dirty="0"/>
              <a:t>R</a:t>
            </a:r>
            <a:r>
              <a:rPr lang="en-US" b="1" dirty="0" smtClean="0"/>
              <a:t>ules</a:t>
            </a:r>
          </a:p>
          <a:p>
            <a:r>
              <a:rPr lang="en-US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Optimizing Multi-Rules Selection</a:t>
            </a:r>
          </a:p>
          <a:p>
            <a:r>
              <a:rPr lang="en-US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Experiments</a:t>
            </a:r>
          </a:p>
          <a:p>
            <a:r>
              <a:rPr lang="en-US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Conclusions</a:t>
            </a:r>
          </a:p>
        </p:txBody>
      </p:sp>
    </p:spTree>
    <p:extLst>
      <p:ext uri="{BB962C8B-B14F-4D97-AF65-F5344CB8AC3E}">
        <p14:creationId xmlns:p14="http://schemas.microsoft.com/office/powerpoint/2010/main" val="438853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99592" y="188640"/>
            <a:ext cx="7772400" cy="940966"/>
          </a:xfrm>
        </p:spPr>
        <p:txBody>
          <a:bodyPr>
            <a:normAutofit/>
          </a:bodyPr>
          <a:lstStyle/>
          <a:p>
            <a:r>
              <a:rPr lang="en-US" altLang="zh-TW" dirty="0"/>
              <a:t>Recognizing Nature </a:t>
            </a:r>
            <a:r>
              <a:rPr lang="en-US" altLang="zh-TW" dirty="0" smtClean="0"/>
              <a:t>Rules(1/3)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251520" y="1124744"/>
            <a:ext cx="8568952" cy="5616624"/>
          </a:xfrm>
        </p:spPr>
        <p:txBody>
          <a:bodyPr>
            <a:normAutofit lnSpcReduction="10000"/>
          </a:bodyPr>
          <a:lstStyle/>
          <a:p>
            <a:r>
              <a:rPr lang="en-US" altLang="zh-TW" b="1" dirty="0"/>
              <a:t>Candidate </a:t>
            </a:r>
            <a:r>
              <a:rPr lang="en-US" altLang="zh-TW" b="1" dirty="0" smtClean="0"/>
              <a:t>generation</a:t>
            </a:r>
          </a:p>
          <a:p>
            <a:pPr lvl="1"/>
            <a:r>
              <a:rPr lang="en-US" altLang="zh-TW" b="1" dirty="0" smtClean="0"/>
              <a:t>set S: </a:t>
            </a:r>
            <a:r>
              <a:rPr lang="en-US" altLang="zh-TW" dirty="0" smtClean="0"/>
              <a:t>all </a:t>
            </a:r>
            <a:r>
              <a:rPr lang="en-US" altLang="zh-TW" dirty="0"/>
              <a:t>the </a:t>
            </a:r>
            <a:r>
              <a:rPr lang="en-US" altLang="zh-TW" i="1" dirty="0"/>
              <a:t>n</a:t>
            </a:r>
            <a:r>
              <a:rPr lang="en-US" altLang="zh-TW" dirty="0"/>
              <a:t>-grams (subsequences of </a:t>
            </a:r>
            <a:r>
              <a:rPr lang="en-US" altLang="zh-TW" i="1" dirty="0"/>
              <a:t>n </a:t>
            </a:r>
            <a:r>
              <a:rPr lang="en-US" altLang="zh-TW" dirty="0"/>
              <a:t>tokens) of </a:t>
            </a:r>
            <a:r>
              <a:rPr lang="en-US" altLang="zh-TW" dirty="0" smtClean="0"/>
              <a:t>q(</a:t>
            </a:r>
            <a:r>
              <a:rPr lang="en-US" altLang="zh-TW" dirty="0"/>
              <a:t>5 in our implementation</a:t>
            </a:r>
            <a:r>
              <a:rPr lang="en-US" altLang="zh-TW" dirty="0" smtClean="0"/>
              <a:t>)</a:t>
            </a:r>
          </a:p>
          <a:p>
            <a:pPr lvl="1"/>
            <a:r>
              <a:rPr lang="en-US" altLang="zh-TW" b="1" dirty="0" smtClean="0"/>
              <a:t>set T:</a:t>
            </a:r>
            <a:r>
              <a:rPr lang="en-US" altLang="zh-TW" dirty="0" smtClean="0"/>
              <a:t> T </a:t>
            </a:r>
            <a:r>
              <a:rPr lang="en-US" altLang="zh-TW" dirty="0"/>
              <a:t>consists </a:t>
            </a:r>
            <a:r>
              <a:rPr lang="en-US" altLang="zh-TW" dirty="0" smtClean="0"/>
              <a:t>of the </a:t>
            </a:r>
            <a:r>
              <a:rPr lang="en-US" altLang="zh-TW" dirty="0"/>
              <a:t>n-grams just from the high-quality fields of </a:t>
            </a:r>
            <a:r>
              <a:rPr lang="en-US" altLang="zh-TW" dirty="0" smtClean="0"/>
              <a:t>d</a:t>
            </a:r>
          </a:p>
          <a:p>
            <a:pPr lvl="1"/>
            <a:r>
              <a:rPr lang="en-US" altLang="zh-TW" dirty="0" smtClean="0"/>
              <a:t>Candidate : </a:t>
            </a:r>
            <a:r>
              <a:rPr lang="en-US" altLang="zh-TW" dirty="0"/>
              <a:t>Cartesian product </a:t>
            </a:r>
            <a:r>
              <a:rPr lang="en-US" altLang="zh-TW" i="1" dirty="0"/>
              <a:t>S×T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Ex :</a:t>
            </a:r>
          </a:p>
          <a:p>
            <a:pPr marL="320040" lvl="1" indent="0">
              <a:buNone/>
            </a:pPr>
            <a:r>
              <a:rPr lang="en-US" altLang="zh-TW" i="1" dirty="0" smtClean="0"/>
              <a:t>	q=</a:t>
            </a:r>
            <a:r>
              <a:rPr lang="en-US" altLang="zh-TW" dirty="0" smtClean="0"/>
              <a:t>change </a:t>
            </a:r>
            <a:r>
              <a:rPr lang="en-US" altLang="zh-TW" dirty="0"/>
              <a:t>management </a:t>
            </a:r>
            <a:r>
              <a:rPr lang="en-US" altLang="zh-TW" dirty="0" smtClean="0"/>
              <a:t>info</a:t>
            </a:r>
            <a:r>
              <a:rPr lang="zh-TW" altLang="en-US" dirty="0" smtClean="0"/>
              <a:t> </a:t>
            </a:r>
            <a:endParaRPr lang="en-US" altLang="zh-TW" dirty="0" smtClean="0"/>
          </a:p>
          <a:p>
            <a:pPr marL="320040" lvl="1" indent="0">
              <a:buNone/>
            </a:pPr>
            <a:r>
              <a:rPr lang="en-US" altLang="zh-TW" dirty="0" smtClean="0"/>
              <a:t>	fields =</a:t>
            </a:r>
            <a:r>
              <a:rPr lang="zh-TW" altLang="en-US" dirty="0" smtClean="0"/>
              <a:t> </a:t>
            </a:r>
            <a:r>
              <a:rPr lang="en-US" altLang="zh-TW" dirty="0" smtClean="0"/>
              <a:t>welcome </a:t>
            </a:r>
            <a:r>
              <a:rPr lang="en-US" altLang="zh-TW" dirty="0"/>
              <a:t>to </a:t>
            </a:r>
            <a:r>
              <a:rPr lang="en-US" altLang="zh-TW" dirty="0" err="1"/>
              <a:t>scip</a:t>
            </a:r>
            <a:r>
              <a:rPr lang="en-US" altLang="zh-TW" dirty="0"/>
              <a:t> strategy &amp; change internal </a:t>
            </a:r>
            <a:r>
              <a:rPr lang="en-US" altLang="zh-TW" dirty="0" smtClean="0"/>
              <a:t>practice</a:t>
            </a:r>
          </a:p>
          <a:p>
            <a:pPr marL="320040" lvl="1" indent="0">
              <a:buNone/>
            </a:pPr>
            <a:endParaRPr lang="en-US" altLang="zh-TW" dirty="0" smtClean="0"/>
          </a:p>
          <a:p>
            <a:pPr marL="320040" lvl="1" indent="0">
              <a:buNone/>
            </a:pPr>
            <a:r>
              <a:rPr lang="en-US" altLang="zh-TW" dirty="0"/>
              <a:t>Candidate: </a:t>
            </a:r>
            <a:endParaRPr lang="en-US" altLang="zh-TW" dirty="0" smtClean="0"/>
          </a:p>
          <a:p>
            <a:pPr lvl="1">
              <a:buFont typeface="Arial" pitchFamily="34" charset="0"/>
              <a:buChar char="•"/>
            </a:pPr>
            <a:r>
              <a:rPr lang="en-US" altLang="zh-TW" dirty="0" smtClean="0"/>
              <a:t>management </a:t>
            </a:r>
            <a:r>
              <a:rPr lang="en-US" altLang="zh-TW" dirty="0"/>
              <a:t>→ </a:t>
            </a:r>
            <a:r>
              <a:rPr lang="en-US" altLang="zh-TW" dirty="0" err="1"/>
              <a:t>scip</a:t>
            </a:r>
            <a:endParaRPr lang="en-US" altLang="zh-TW" dirty="0"/>
          </a:p>
          <a:p>
            <a:pPr lvl="1">
              <a:buFont typeface="Arial" pitchFamily="34" charset="0"/>
              <a:buChar char="•"/>
            </a:pPr>
            <a:r>
              <a:rPr lang="en-US" altLang="zh-TW" dirty="0" smtClean="0"/>
              <a:t> </a:t>
            </a:r>
            <a:r>
              <a:rPr lang="en-US" altLang="zh-TW" dirty="0"/>
              <a:t>change → strategy &amp; change internal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TW" dirty="0" smtClean="0"/>
              <a:t> </a:t>
            </a:r>
            <a:r>
              <a:rPr lang="en-US" altLang="zh-TW" dirty="0"/>
              <a:t>change management → </a:t>
            </a:r>
            <a:r>
              <a:rPr lang="en-US" altLang="zh-TW" dirty="0" err="1"/>
              <a:t>scip</a:t>
            </a:r>
            <a:r>
              <a:rPr lang="en-US" altLang="zh-TW" dirty="0"/>
              <a:t> strategy</a:t>
            </a:r>
          </a:p>
          <a:p>
            <a:endParaRPr lang="en-US" altLang="zh-TW" b="1" dirty="0"/>
          </a:p>
          <a:p>
            <a:endParaRPr lang="en-US" altLang="zh-TW" b="1" dirty="0" smtClean="0"/>
          </a:p>
          <a:p>
            <a:endParaRPr lang="en-US" altLang="zh-TW" b="1" dirty="0"/>
          </a:p>
          <a:p>
            <a:endParaRPr lang="en-US" altLang="zh-TW" b="1" dirty="0" smtClean="0"/>
          </a:p>
        </p:txBody>
      </p:sp>
    </p:spTree>
    <p:extLst>
      <p:ext uri="{BB962C8B-B14F-4D97-AF65-F5344CB8AC3E}">
        <p14:creationId xmlns:p14="http://schemas.microsoft.com/office/powerpoint/2010/main" val="1167075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S010167121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楷体_GB2312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楷体_GB2312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110000" t="250000" r="110000" b="40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110000" t="250000" r="110000" b="40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E4D94FBC-BACA-4ECC-83BA-B4BDE14B3FA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TS010167121</Template>
  <TotalTime>0</TotalTime>
  <Words>810</Words>
  <Application>Microsoft Office PowerPoint</Application>
  <PresentationFormat>如螢幕大小 (4:3)</PresentationFormat>
  <Paragraphs>196</Paragraphs>
  <Slides>29</Slides>
  <Notes>12</Notes>
  <HiddenSlides>0</HiddenSlides>
  <MMClips>0</MMClips>
  <ScaleCrop>false</ScaleCrop>
  <HeadingPairs>
    <vt:vector size="6" baseType="variant">
      <vt:variant>
        <vt:lpstr>佈景主題</vt:lpstr>
      </vt:variant>
      <vt:variant>
        <vt:i4>1</vt:i4>
      </vt:variant>
      <vt:variant>
        <vt:lpstr>內嵌 OLE 伺服程式</vt:lpstr>
      </vt:variant>
      <vt:variant>
        <vt:i4>1</vt:i4>
      </vt:variant>
      <vt:variant>
        <vt:lpstr>投影片標題</vt:lpstr>
      </vt:variant>
      <vt:variant>
        <vt:i4>29</vt:i4>
      </vt:variant>
    </vt:vector>
  </HeadingPairs>
  <TitlesOfParts>
    <vt:vector size="31" baseType="lpstr">
      <vt:lpstr>TS010167121</vt:lpstr>
      <vt:lpstr>方程式</vt:lpstr>
      <vt:lpstr>Automatic Suggestion of Query-Rewrite Rules for Enterprise Search</vt:lpstr>
      <vt:lpstr>Outline</vt:lpstr>
      <vt:lpstr>Outline</vt:lpstr>
      <vt:lpstr>Introduction</vt:lpstr>
      <vt:lpstr>Introduction</vt:lpstr>
      <vt:lpstr>Two Challenges</vt:lpstr>
      <vt:lpstr>PowerPoint 簡報</vt:lpstr>
      <vt:lpstr>Outline</vt:lpstr>
      <vt:lpstr>Recognizing Nature Rules(1/3)</vt:lpstr>
      <vt:lpstr>Recognizing Nature Rules(2/3)</vt:lpstr>
      <vt:lpstr>Recognizing Nature Rules(3/3)</vt:lpstr>
      <vt:lpstr>Outline</vt:lpstr>
      <vt:lpstr>Optimizing Multi-Rules Selection(1/7)</vt:lpstr>
      <vt:lpstr>Optimizing Multi-Rules Selection(2/7)</vt:lpstr>
      <vt:lpstr>Optimizing Multi-Rules Selection(3/7)</vt:lpstr>
      <vt:lpstr>Optimizing Multi-Rules Selection(4/7)</vt:lpstr>
      <vt:lpstr>Optimizing Multi-Rules Selection(5/7)</vt:lpstr>
      <vt:lpstr>Example of G-Greedy(6/7)</vt:lpstr>
      <vt:lpstr>PowerPoint 簡報</vt:lpstr>
      <vt:lpstr>PowerPoint 簡報</vt:lpstr>
      <vt:lpstr>Optimizing Multi-Rules Selection(7/7) </vt:lpstr>
      <vt:lpstr>Outline</vt:lpstr>
      <vt:lpstr>Experiments</vt:lpstr>
      <vt:lpstr>Experiments</vt:lpstr>
      <vt:lpstr>Experiments</vt:lpstr>
      <vt:lpstr>Experiments</vt:lpstr>
      <vt:lpstr>Experiments</vt:lpstr>
      <vt:lpstr>Outline</vt:lpstr>
      <vt:lpstr>Conclusions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2013-07-15T09:46:50Z</dcterms:created>
  <dcterms:modified xsi:type="dcterms:W3CDTF">2013-08-14T02:40:18Z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TC101671219990</vt:lpwstr>
  </property>
</Properties>
</file>